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8"/>
  </p:notesMasterIdLst>
  <p:handoutMasterIdLst>
    <p:handoutMasterId r:id="rId9"/>
  </p:handoutMasterIdLst>
  <p:sldIdLst>
    <p:sldId id="287" r:id="rId3"/>
    <p:sldId id="303" r:id="rId4"/>
    <p:sldId id="312" r:id="rId5"/>
    <p:sldId id="305" r:id="rId6"/>
    <p:sldId id="306" r:id="rId7"/>
  </p:sldIdLst>
  <p:sldSz cx="9144000" cy="6858000" type="screen4x3"/>
  <p:notesSz cx="9874250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CECFF"/>
    <a:srgbClr val="ECECE0"/>
    <a:srgbClr val="15C7B6"/>
    <a:srgbClr val="8E7A66"/>
    <a:srgbClr val="DC7676"/>
    <a:srgbClr val="DBF268"/>
    <a:srgbClr val="3F4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104" autoAdjust="0"/>
  </p:normalViewPr>
  <p:slideViewPr>
    <p:cSldViewPr>
      <p:cViewPr>
        <p:scale>
          <a:sx n="81" d="100"/>
          <a:sy n="81" d="100"/>
        </p:scale>
        <p:origin x="-4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1530" y="-90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BBB7B4B-0246-407D-82F7-86E751DA27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194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00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93F7CCC-33EC-42BB-80BA-45AFCF0B5F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35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F7CCC-33EC-42BB-80BA-45AFCF0B5F7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86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974F-F064-4369-B72A-9C0CF78BF6B7}" type="datetimeFigureOut">
              <a:rPr lang="en-GB"/>
              <a:pPr>
                <a:defRPr/>
              </a:pPr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1A16-ED77-4C48-B402-1ACE070674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DFB4-1892-4F0F-B3BE-6ECCBB5E0EEC}" type="datetimeFigureOut">
              <a:rPr lang="en-GB"/>
              <a:pPr>
                <a:defRPr/>
              </a:pPr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01FD-4E8B-4F31-BFD9-F4E9187C78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D474-BC9B-4E3F-8C03-0BC56C924330}" type="datetimeFigureOut">
              <a:rPr lang="en-GB"/>
              <a:pPr>
                <a:defRPr/>
              </a:pPr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DBA8-A530-498B-A268-4FFFA5ABEE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02DB0-60E5-45CA-AF89-777DB117B77F}" type="datetimeFigureOut">
              <a:rPr lang="en-GB"/>
              <a:pPr>
                <a:defRPr/>
              </a:pPr>
              <a:t>01/10/2015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B38F-1891-4E28-8CB9-535CCCE3E4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91E2-3C7A-4D4D-B4A6-625A179054AE}" type="datetimeFigureOut">
              <a:rPr lang="en-GB"/>
              <a:pPr>
                <a:defRPr/>
              </a:pPr>
              <a:t>01/10/2015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011C-29AD-41CF-B5A6-671DDE8E13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836CE-C9DE-4CB6-BB72-2AB406CB5594}" type="datetimeFigureOut">
              <a:rPr lang="en-GB"/>
              <a:pPr>
                <a:defRPr/>
              </a:pPr>
              <a:t>01/10/2015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4330E-E1B0-46E0-BE8D-D0477C9712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2C85-26AE-4F2A-9800-3CA8187B2E7D}" type="datetimeFigureOut">
              <a:rPr lang="en-GB"/>
              <a:pPr>
                <a:defRPr/>
              </a:pPr>
              <a:t>01/10/2015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5BDD-92A4-4538-8D58-6F66A90AE0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44B4-76F3-416C-AAFA-3C5869546E12}" type="datetimeFigureOut">
              <a:rPr lang="en-GB"/>
              <a:pPr>
                <a:defRPr/>
              </a:pPr>
              <a:t>01/10/2015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A236-EF74-431B-B540-7EA5D309AF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80DA-23EA-4329-A6AA-A628B12CD183}" type="datetimeFigureOut">
              <a:rPr lang="en-GB"/>
              <a:pPr>
                <a:defRPr/>
              </a:pPr>
              <a:t>01/10/2015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4A4A-F6A8-41D8-8433-D6ADC94C5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AE15-FBFC-4B9A-BC6D-2EAF39B6C10E}" type="datetimeFigureOut">
              <a:rPr lang="en-GB"/>
              <a:pPr>
                <a:defRPr/>
              </a:pPr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F6D38-B891-428B-BCCB-9E5C8795ED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7B22-38F9-40C2-BCB7-DAAA903154B8}" type="datetimeFigureOut">
              <a:rPr lang="en-GB"/>
              <a:pPr>
                <a:defRPr/>
              </a:pPr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E837-C004-4285-B61B-4C0286FDDC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CCECFF">
              <a:alpha val="7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9" name="Picture 5" descr="SCIE_logo_March 2011_rgb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213" y="5445125"/>
            <a:ext cx="32337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3849033-9B37-47CB-92DC-D31590902010}" type="datetimeFigureOut">
              <a:rPr lang="en-GB"/>
              <a:pPr>
                <a:defRPr/>
              </a:pPr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DC59886F-F4C4-4DD0-BD2F-D6ECA16D24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000" b="1" dirty="0" smtClean="0"/>
          </a:p>
          <a:p>
            <a:pPr algn="ctr">
              <a:buNone/>
            </a:pPr>
            <a:r>
              <a:rPr lang="en-GB" sz="3200" b="1" dirty="0"/>
              <a:t>Joint working: key themes and lessons from around the country </a:t>
            </a:r>
            <a:endParaRPr lang="en-GB" sz="3200" b="1" dirty="0" smtClean="0"/>
          </a:p>
          <a:p>
            <a:pPr algn="ctr">
              <a:buNone/>
            </a:pPr>
            <a:r>
              <a:rPr lang="en-GB" sz="3200" b="1" dirty="0" smtClean="0"/>
              <a:t>Tony Hunter, Chief Executive, SCIE</a:t>
            </a:r>
            <a:endParaRPr lang="en-GB" sz="3200" dirty="0"/>
          </a:p>
          <a:p>
            <a:pPr algn="ctr" eaLnBrk="1" hangingPunct="1">
              <a:buNone/>
            </a:pPr>
            <a:r>
              <a:rPr lang="en-GB" sz="3200" dirty="0" smtClean="0"/>
              <a:t>5 October 2015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000" b="1" dirty="0" smtClean="0"/>
          </a:p>
        </p:txBody>
      </p:sp>
      <p:pic>
        <p:nvPicPr>
          <p:cNvPr id="3076" name="Picture 13" descr="L:\Communications Team\Publications\Images SCIE has purchased\Adults\Disability\1105663.jpg"/>
          <p:cNvPicPr>
            <a:picLocks noChangeAspect="1" noChangeArrowheads="1"/>
          </p:cNvPicPr>
          <p:nvPr/>
        </p:nvPicPr>
        <p:blipFill>
          <a:blip r:embed="rId3" cstate="print"/>
          <a:srcRect l="25917" r="22275" b="16615"/>
          <a:stretch>
            <a:fillRect/>
          </a:stretch>
        </p:blipFill>
        <p:spPr bwMode="auto">
          <a:xfrm>
            <a:off x="0" y="0"/>
            <a:ext cx="23399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L:\Communications Team\Publications\Images SCIE has purchased\Childrens\LT Landing Page\Scoping review 1.jpg"/>
          <p:cNvPicPr>
            <a:picLocks noChangeAspect="1" noChangeArrowheads="1"/>
          </p:cNvPicPr>
          <p:nvPr/>
        </p:nvPicPr>
        <p:blipFill>
          <a:blip r:embed="rId4" cstate="print"/>
          <a:srcRect l="25116" t="22636" r="1981" b="26433"/>
          <a:stretch>
            <a:fillRect/>
          </a:stretch>
        </p:blipFill>
        <p:spPr bwMode="auto">
          <a:xfrm>
            <a:off x="2339975" y="0"/>
            <a:ext cx="230346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0" descr="L:\Communications Team\Publications\Images SCIE has purchased\Adults\Disability\iStock_000012310125Medium.jpg"/>
          <p:cNvPicPr>
            <a:picLocks noChangeAspect="1" noChangeArrowheads="1"/>
          </p:cNvPicPr>
          <p:nvPr/>
        </p:nvPicPr>
        <p:blipFill>
          <a:blip r:embed="rId5" cstate="print"/>
          <a:srcRect l="47127" t="18773" r="3696" b="2533"/>
          <a:stretch>
            <a:fillRect/>
          </a:stretch>
        </p:blipFill>
        <p:spPr bwMode="auto">
          <a:xfrm>
            <a:off x="6869113" y="0"/>
            <a:ext cx="227488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2420938"/>
            <a:ext cx="9144000" cy="0"/>
          </a:xfrm>
          <a:prstGeom prst="line">
            <a:avLst/>
          </a:prstGeom>
          <a:ln w="142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005921.jpg"/>
          <p:cNvPicPr>
            <a:picLocks noChangeAspect="1"/>
          </p:cNvPicPr>
          <p:nvPr/>
        </p:nvPicPr>
        <p:blipFill>
          <a:blip r:embed="rId6" cstate="print"/>
          <a:srcRect l="13796" r="14929"/>
          <a:stretch>
            <a:fillRect/>
          </a:stretch>
        </p:blipFill>
        <p:spPr>
          <a:xfrm>
            <a:off x="4644008" y="0"/>
            <a:ext cx="2232248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Leading effective </a:t>
            </a:r>
            <a:r>
              <a:rPr lang="en-GB" dirty="0" smtClean="0"/>
              <a:t>implementation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4390256" cy="3316288"/>
          </a:xfrm>
        </p:spPr>
        <p:txBody>
          <a:bodyPr/>
          <a:lstStyle/>
          <a:p>
            <a:pPr marL="0" indent="0">
              <a:buNone/>
            </a:pPr>
            <a:r>
              <a:rPr lang="en-GB" sz="1800" b="1" i="1" dirty="0" smtClean="0"/>
              <a:t>Systems leadership, Merton </a:t>
            </a:r>
          </a:p>
          <a:p>
            <a:r>
              <a:rPr lang="en-GB" sz="1800" i="1" dirty="0" smtClean="0"/>
              <a:t>London Borough of Merton is piloting a systems leadership </a:t>
            </a:r>
            <a:r>
              <a:rPr lang="en-GB" sz="1800" dirty="0" smtClean="0"/>
              <a:t>approach </a:t>
            </a:r>
            <a:r>
              <a:rPr lang="en-GB" sz="1800" dirty="0"/>
              <a:t>to the integration of health and social care. </a:t>
            </a:r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/>
              <a:t>Systems Leadership initiative has led to a co-production process between health and social care, with good feedback loops between the front line, middle managers, clinicians and the senior leadership group</a:t>
            </a:r>
            <a:r>
              <a:rPr lang="en-GB" sz="1800" dirty="0" smtClean="0"/>
              <a:t> </a:t>
            </a:r>
          </a:p>
          <a:p>
            <a:r>
              <a:rPr lang="en-GB" sz="1800" dirty="0" smtClean="0"/>
              <a:t>Have formed </a:t>
            </a:r>
            <a:r>
              <a:rPr lang="en-GB" sz="1800" dirty="0"/>
              <a:t>a ‘do-</a:t>
            </a:r>
            <a:r>
              <a:rPr lang="en-GB" sz="1800" dirty="0" err="1"/>
              <a:t>ers’</a:t>
            </a:r>
            <a:r>
              <a:rPr lang="en-GB" sz="1800" dirty="0"/>
              <a:t> group at operational level to bring in Systems Leadership approaches across the board, not just at senior level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18248" y="1412776"/>
            <a:ext cx="41742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800" b="1" i="1" kern="0" dirty="0" smtClean="0"/>
              <a:t>Dorset, Bournemouth and Pool</a:t>
            </a:r>
          </a:p>
          <a:p>
            <a:r>
              <a:rPr lang="en-GB" sz="1800" dirty="0"/>
              <a:t>T</a:t>
            </a:r>
            <a:r>
              <a:rPr lang="en-GB" sz="1800" dirty="0" smtClean="0"/>
              <a:t>hrough </a:t>
            </a:r>
            <a:r>
              <a:rPr lang="en-GB" sz="1800" dirty="0"/>
              <a:t>their ‘Better Together’ programme, Dorset, Bournemouth and Poole have looked to bring services into a coherent local system, in order to deliver integrated health and social care. </a:t>
            </a:r>
            <a:endParaRPr lang="en-GB" sz="1800" dirty="0" smtClean="0"/>
          </a:p>
          <a:p>
            <a:r>
              <a:rPr lang="en-GB" sz="1800" dirty="0" smtClean="0"/>
              <a:t>It </a:t>
            </a:r>
            <a:r>
              <a:rPr lang="en-GB" sz="1800" dirty="0"/>
              <a:t>has started with senior leaders working together to a shared vision across health and social care, pooling budgets and working on a common strategy to redesign integrated services. </a:t>
            </a:r>
            <a:endParaRPr lang="en-GB" sz="1800" b="1" i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400" dirty="0"/>
              <a:t>Leading and managing co-ordinated delivery teams 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81744" y="1336848"/>
            <a:ext cx="4462264" cy="3316288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Multi-professional teams in Dudley </a:t>
            </a:r>
          </a:p>
          <a:p>
            <a:r>
              <a:rPr lang="en-GB" sz="1800" dirty="0" smtClean="0"/>
              <a:t>In </a:t>
            </a:r>
            <a:r>
              <a:rPr lang="en-GB" sz="1800" dirty="0"/>
              <a:t>Dudley, services are being re-organised around GP practices, with GPs as core members </a:t>
            </a:r>
            <a:r>
              <a:rPr lang="en-GB" sz="1800" dirty="0" smtClean="0"/>
              <a:t>of Practice-oriented </a:t>
            </a:r>
            <a:r>
              <a:rPr lang="en-GB" sz="1800" dirty="0"/>
              <a:t>Multi-Professional Teams.</a:t>
            </a:r>
          </a:p>
          <a:p>
            <a:r>
              <a:rPr lang="en-GB" sz="1800" dirty="0"/>
              <a:t>These teams include link workers from mental health, social services and the voluntary </a:t>
            </a:r>
            <a:r>
              <a:rPr lang="en-GB" sz="1800" dirty="0" smtClean="0"/>
              <a:t>sector, as </a:t>
            </a:r>
            <a:r>
              <a:rPr lang="en-GB" sz="1800" dirty="0"/>
              <a:t>well as local community </a:t>
            </a:r>
            <a:r>
              <a:rPr lang="en-GB" sz="1800" dirty="0" smtClean="0"/>
              <a:t>nurse </a:t>
            </a:r>
            <a:r>
              <a:rPr lang="en-GB" sz="1800" dirty="0"/>
              <a:t>services and </a:t>
            </a:r>
            <a:r>
              <a:rPr lang="en-GB" sz="1800" dirty="0" smtClean="0"/>
              <a:t>pharmacists</a:t>
            </a:r>
            <a:r>
              <a:rPr lang="en-GB" sz="1800" dirty="0"/>
              <a:t>. </a:t>
            </a:r>
            <a:endParaRPr lang="en-GB" sz="1800" dirty="0" smtClean="0"/>
          </a:p>
          <a:p>
            <a:r>
              <a:rPr lang="en-GB" sz="1800" dirty="0" smtClean="0"/>
              <a:t>This diverse </a:t>
            </a:r>
            <a:r>
              <a:rPr lang="en-GB" sz="1800" dirty="0"/>
              <a:t>group of professionals work together </a:t>
            </a:r>
            <a:r>
              <a:rPr lang="en-GB" sz="1800" dirty="0" smtClean="0"/>
              <a:t>for the same </a:t>
            </a:r>
            <a:r>
              <a:rPr lang="en-GB" sz="1800" dirty="0"/>
              <a:t>shared group of </a:t>
            </a:r>
            <a:r>
              <a:rPr lang="en-GB" sz="1800" dirty="0" smtClean="0"/>
              <a:t>GP registered residents </a:t>
            </a:r>
            <a:r>
              <a:rPr lang="en-GB" sz="1800" dirty="0"/>
              <a:t>– helping to share </a:t>
            </a:r>
            <a:r>
              <a:rPr lang="en-GB" sz="1800" dirty="0" smtClean="0"/>
              <a:t>responsibility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27984" y="1268760"/>
            <a:ext cx="4462264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800" b="1" dirty="0" smtClean="0"/>
              <a:t>Buckinghamshire’s Multi-agency Group </a:t>
            </a:r>
          </a:p>
          <a:p>
            <a:r>
              <a:rPr lang="en-GB" sz="1800" dirty="0" smtClean="0"/>
              <a:t>Buckinghamshire’s </a:t>
            </a:r>
            <a:r>
              <a:rPr lang="en-GB" sz="1800" dirty="0"/>
              <a:t>Multi Agency Group is a team of professionals from health, mental </a:t>
            </a:r>
            <a:r>
              <a:rPr lang="en-GB" sz="1800" dirty="0" smtClean="0"/>
              <a:t>health and social care </a:t>
            </a:r>
            <a:r>
              <a:rPr lang="en-GB" sz="1800" dirty="0"/>
              <a:t>with a GP at the centre.</a:t>
            </a:r>
          </a:p>
          <a:p>
            <a:r>
              <a:rPr lang="en-GB" sz="1800" dirty="0"/>
              <a:t>The majority of practices in Buckinghamshire hold regular Multi Agency Group </a:t>
            </a:r>
            <a:r>
              <a:rPr lang="en-GB" sz="1800" dirty="0" smtClean="0"/>
              <a:t>meetings to discuss </a:t>
            </a:r>
            <a:r>
              <a:rPr lang="en-GB" sz="1800" dirty="0"/>
              <a:t>the most vulnerable people with the most complex </a:t>
            </a:r>
            <a:r>
              <a:rPr lang="en-GB" sz="1800" dirty="0" smtClean="0"/>
              <a:t>conditions</a:t>
            </a:r>
          </a:p>
          <a:p>
            <a:r>
              <a:rPr lang="en-GB" sz="1800" dirty="0" smtClean="0"/>
              <a:t>A </a:t>
            </a:r>
            <a:r>
              <a:rPr lang="en-GB" sz="1800" dirty="0"/>
              <a:t>lead professional is </a:t>
            </a:r>
            <a:r>
              <a:rPr lang="en-GB" sz="1800" dirty="0" smtClean="0"/>
              <a:t>assigned to </a:t>
            </a:r>
            <a:r>
              <a:rPr lang="en-GB" sz="1800" dirty="0"/>
              <a:t>each case, providing support and interventions for people and carers to keep them well </a:t>
            </a:r>
            <a:r>
              <a:rPr lang="en-GB" sz="1800" dirty="0" smtClean="0"/>
              <a:t>and independent </a:t>
            </a:r>
            <a:r>
              <a:rPr lang="en-GB" sz="1800" dirty="0"/>
              <a:t>in their own homes.</a:t>
            </a:r>
            <a:endParaRPr lang="en-GB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4235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Effective communication and engagement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6335"/>
            <a:ext cx="4176464" cy="3316288"/>
          </a:xfrm>
        </p:spPr>
        <p:txBody>
          <a:bodyPr/>
          <a:lstStyle/>
          <a:p>
            <a:pPr eaLnBrk="1" hangingPunct="1"/>
            <a:r>
              <a:rPr lang="en-US" sz="1800" dirty="0" smtClean="0"/>
              <a:t>Mapping core motivations of different stakeholders </a:t>
            </a:r>
          </a:p>
          <a:p>
            <a:pPr eaLnBrk="1" hangingPunct="1"/>
            <a:r>
              <a:rPr lang="en-US" sz="1800" dirty="0" smtClean="0"/>
              <a:t>Engaging seldom heard groups </a:t>
            </a:r>
          </a:p>
          <a:p>
            <a:pPr eaLnBrk="1" hangingPunct="1"/>
            <a:r>
              <a:rPr lang="en-US" sz="1800" dirty="0" smtClean="0"/>
              <a:t>Local areas are increasingly co-producing communication and engagement strategies with service users, patients and </a:t>
            </a:r>
            <a:r>
              <a:rPr lang="en-US" sz="1800" dirty="0" err="1" smtClean="0"/>
              <a:t>carers</a:t>
            </a:r>
            <a:r>
              <a:rPr lang="en-US" sz="1800" dirty="0" smtClean="0"/>
              <a:t> so that they reflect local priorities and needs. </a:t>
            </a:r>
          </a:p>
          <a:p>
            <a:pPr eaLnBrk="1" hangingPunct="1"/>
            <a:r>
              <a:rPr lang="en-US" sz="1800" dirty="0" smtClean="0"/>
              <a:t>Multi-channel approaches to engaging people so that they understand their role in relation to integrated care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023" y="4077072"/>
            <a:ext cx="3284441" cy="2315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372806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Lincolnshire integrated care story boards  </a:t>
            </a:r>
            <a:endParaRPr lang="en-GB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023" y="1589353"/>
            <a:ext cx="3213586" cy="2127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0504" y="1351801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Maggie and Rose’s story – Islington </a:t>
            </a:r>
            <a:endParaRPr lang="en-GB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Co-producing new models of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44" y="1196752"/>
            <a:ext cx="4462264" cy="3316288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Sandwell Community Offer </a:t>
            </a:r>
          </a:p>
          <a:p>
            <a:r>
              <a:rPr lang="en-GB" sz="1800" dirty="0" smtClean="0"/>
              <a:t>The </a:t>
            </a:r>
            <a:r>
              <a:rPr lang="en-GB" sz="1800" dirty="0"/>
              <a:t>Sandwell Community Offer is made up of six pilot schemes operating across </a:t>
            </a:r>
            <a:r>
              <a:rPr lang="en-GB" sz="1800" dirty="0" smtClean="0"/>
              <a:t>Sandwell, part funded through BCF.</a:t>
            </a:r>
          </a:p>
          <a:p>
            <a:r>
              <a:rPr lang="en-GB" sz="1800" dirty="0"/>
              <a:t>Shaped through </a:t>
            </a:r>
            <a:r>
              <a:rPr lang="en-GB" sz="1800" dirty="0" smtClean="0"/>
              <a:t>co-productive </a:t>
            </a:r>
            <a:r>
              <a:rPr lang="en-GB" sz="1800" dirty="0"/>
              <a:t>events, community meetings and coproduction working group. </a:t>
            </a:r>
          </a:p>
          <a:p>
            <a:r>
              <a:rPr lang="en-GB" sz="1800" dirty="0" smtClean="0"/>
              <a:t>Schemes involves </a:t>
            </a:r>
            <a:r>
              <a:rPr lang="en-GB" sz="1800" dirty="0"/>
              <a:t>voluntary </a:t>
            </a:r>
            <a:r>
              <a:rPr lang="en-GB" sz="1800" dirty="0" smtClean="0"/>
              <a:t>organisations </a:t>
            </a:r>
            <a:r>
              <a:rPr lang="en-GB" sz="1800" dirty="0"/>
              <a:t>working together to offer people </a:t>
            </a:r>
            <a:r>
              <a:rPr lang="en-GB" sz="1800" dirty="0" smtClean="0"/>
              <a:t>support to reduce demand.</a:t>
            </a:r>
          </a:p>
          <a:p>
            <a:r>
              <a:rPr lang="en-GB" sz="1800" dirty="0" smtClean="0"/>
              <a:t>Each schemes offers a different range of services based on the needs of each area, e.g. friends networks, exercise classes</a:t>
            </a:r>
            <a:endParaRPr lang="en-GB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904800"/>
            <a:ext cx="4462264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1600" b="1" kern="0" dirty="0" smtClean="0"/>
          </a:p>
          <a:p>
            <a:pPr marL="0" indent="0">
              <a:buFont typeface="Wingdings" pitchFamily="2" charset="2"/>
              <a:buNone/>
            </a:pPr>
            <a:r>
              <a:rPr lang="en-GB" sz="1800" b="1" kern="0" dirty="0" smtClean="0"/>
              <a:t>Thurrock Local Area Coordination</a:t>
            </a:r>
          </a:p>
          <a:p>
            <a:r>
              <a:rPr lang="en-GB" sz="1800" dirty="0"/>
              <a:t>Local Area Coordination helps vulnerable people in Thurrock find support in their local communities. It </a:t>
            </a:r>
            <a:r>
              <a:rPr lang="en-GB" sz="1800" dirty="0" smtClean="0"/>
              <a:t>aims </a:t>
            </a:r>
            <a:r>
              <a:rPr lang="en-GB" sz="1800" dirty="0"/>
              <a:t>to support older </a:t>
            </a:r>
            <a:r>
              <a:rPr lang="en-GB" sz="1800" dirty="0" smtClean="0"/>
              <a:t>and people increase </a:t>
            </a:r>
            <a:r>
              <a:rPr lang="en-GB" sz="1800" dirty="0"/>
              <a:t>their health and wellbeing</a:t>
            </a:r>
          </a:p>
          <a:p>
            <a:r>
              <a:rPr lang="en-GB" sz="1800" dirty="0" smtClean="0"/>
              <a:t>Local </a:t>
            </a:r>
            <a:r>
              <a:rPr lang="en-GB" sz="1800" dirty="0"/>
              <a:t>area coordinators get to know local groups, organisations, businesses and individuals, looking for ways to link people into their communities and match them with others with similar passions and strengths. </a:t>
            </a:r>
          </a:p>
          <a:p>
            <a:r>
              <a:rPr lang="en-GB" sz="1800" dirty="0"/>
              <a:t>Local area coordinators were recruited using an intensive citizen-lead co-production process</a:t>
            </a:r>
          </a:p>
          <a:p>
            <a:pPr marL="0" indent="0">
              <a:buNone/>
            </a:pPr>
            <a:endParaRPr lang="en-GB" sz="1600" b="1" kern="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E powerpoint">
  <a:themeElements>
    <a:clrScheme name="SCIE powerpoin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CIE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IE powerpoin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 powerpo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 powerpoi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 powerpoin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 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 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 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D395130F-AF69-42E9-B9C7-300779F16715}" vid="{1CB48CF6-D29E-4972-9822-6633EDC3F28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D395130F-AF69-42E9-B9C7-300779F16715}" vid="{53C9202F-9DC1-43E0-B382-C10D0F2120B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174</TotalTime>
  <Words>553</Words>
  <Application>Microsoft Office PowerPoint</Application>
  <PresentationFormat>On-screen Show (4:3)</PresentationFormat>
  <Paragraphs>40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SCIE powerpoint</vt:lpstr>
      <vt:lpstr>Custom Design</vt:lpstr>
      <vt:lpstr>PowerPoint Presentation</vt:lpstr>
      <vt:lpstr>Leading effective implementation </vt:lpstr>
      <vt:lpstr>Leading and managing co-ordinated delivery teams  </vt:lpstr>
      <vt:lpstr>Effective communication and engagement </vt:lpstr>
      <vt:lpstr>Co-producing new models of care 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King</dc:creator>
  <cp:lastModifiedBy>Radlene Butcher</cp:lastModifiedBy>
  <cp:revision>11</cp:revision>
  <dcterms:created xsi:type="dcterms:W3CDTF">2015-09-28T10:10:01Z</dcterms:created>
  <dcterms:modified xsi:type="dcterms:W3CDTF">2015-10-01T12:42:21Z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iginal Author">
    <vt:lpwstr>Iris</vt:lpwstr>
  </property>
</Properties>
</file>