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1" r:id="rId4"/>
    <p:sldId id="264" r:id="rId5"/>
    <p:sldId id="262" r:id="rId6"/>
    <p:sldId id="258" r:id="rId7"/>
    <p:sldId id="270" r:id="rId8"/>
    <p:sldId id="268" r:id="rId9"/>
    <p:sldId id="272" r:id="rId10"/>
    <p:sldId id="273" r:id="rId11"/>
    <p:sldId id="274" r:id="rId12"/>
    <p:sldId id="266" r:id="rId13"/>
    <p:sldId id="275" r:id="rId14"/>
    <p:sldId id="269" r:id="rId15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155" y="0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52811-ADA5-4229-AC20-20B194F85A31}" type="datetimeFigureOut">
              <a:rPr lang="en-GB" smtClean="0"/>
              <a:t>31/01/2018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155" y="9377363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D567F-39CB-421F-87F3-FF9B99130A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98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C62AB-D465-480D-A62D-4271F4AFF6FC}" type="datetimeFigureOut">
              <a:rPr lang="en-GB" smtClean="0"/>
              <a:t>31/01/2018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69321-CC2A-4976-9A1B-35916CF121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24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63CC-1FD1-4D21-A7DE-14FAC72D8046}" type="datetimeFigureOut">
              <a:rPr lang="en-GB" smtClean="0"/>
              <a:t>31/01/2018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8F4B-987F-4B5C-A021-403AB63603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35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63CC-1FD1-4D21-A7DE-14FAC72D8046}" type="datetimeFigureOut">
              <a:rPr lang="en-GB" smtClean="0"/>
              <a:t>31/01/2018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8F4B-987F-4B5C-A021-403AB63603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17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63CC-1FD1-4D21-A7DE-14FAC72D8046}" type="datetimeFigureOut">
              <a:rPr lang="en-GB" smtClean="0"/>
              <a:t>31/01/2018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8F4B-987F-4B5C-A021-403AB63603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31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63CC-1FD1-4D21-A7DE-14FAC72D8046}" type="datetimeFigureOut">
              <a:rPr lang="en-GB" smtClean="0"/>
              <a:t>31/01/2018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8F4B-987F-4B5C-A021-403AB63603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72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63CC-1FD1-4D21-A7DE-14FAC72D8046}" type="datetimeFigureOut">
              <a:rPr lang="en-GB" smtClean="0"/>
              <a:t>31/01/2018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8F4B-987F-4B5C-A021-403AB63603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44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63CC-1FD1-4D21-A7DE-14FAC72D8046}" type="datetimeFigureOut">
              <a:rPr lang="en-GB" smtClean="0"/>
              <a:t>31/01/2018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8F4B-987F-4B5C-A021-403AB63603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92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63CC-1FD1-4D21-A7DE-14FAC72D8046}" type="datetimeFigureOut">
              <a:rPr lang="en-GB" smtClean="0"/>
              <a:t>31/01/2018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8F4B-987F-4B5C-A021-403AB63603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96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63CC-1FD1-4D21-A7DE-14FAC72D8046}" type="datetimeFigureOut">
              <a:rPr lang="en-GB" smtClean="0"/>
              <a:t>31/01/2018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8F4B-987F-4B5C-A021-403AB63603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81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63CC-1FD1-4D21-A7DE-14FAC72D8046}" type="datetimeFigureOut">
              <a:rPr lang="en-GB" smtClean="0"/>
              <a:t>31/01/2018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8F4B-987F-4B5C-A021-403AB63603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63CC-1FD1-4D21-A7DE-14FAC72D8046}" type="datetimeFigureOut">
              <a:rPr lang="en-GB" smtClean="0"/>
              <a:t>31/01/2018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8F4B-987F-4B5C-A021-403AB63603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08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63CC-1FD1-4D21-A7DE-14FAC72D8046}" type="datetimeFigureOut">
              <a:rPr lang="en-GB" smtClean="0"/>
              <a:t>31/01/2018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8F4B-987F-4B5C-A021-403AB63603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69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63CC-1FD1-4D21-A7DE-14FAC72D8046}" type="datetimeFigureOut">
              <a:rPr lang="en-GB" smtClean="0"/>
              <a:t>31/01/2018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F8F4B-987F-4B5C-A021-403AB63603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14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cid:image001.jpg@01D3621B.01144120" TargetMode="External"/><Relationship Id="rId7" Type="http://schemas.openxmlformats.org/officeDocument/2006/relationships/image" Target="cid:image003.jpg@01D3621B.01144120" TargetMode="External"/><Relationship Id="rId12" Type="http://schemas.openxmlformats.org/officeDocument/2006/relationships/image" Target="../media/image1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cid:image002.jpg@01D3621B.01144120" TargetMode="External"/><Relationship Id="rId10" Type="http://schemas.openxmlformats.org/officeDocument/2006/relationships/image" Target="../media/image10.jpg"/><Relationship Id="rId4" Type="http://schemas.openxmlformats.org/officeDocument/2006/relationships/image" Target="../media/image6.jpeg"/><Relationship Id="rId9" Type="http://schemas.openxmlformats.org/officeDocument/2006/relationships/image" Target="../media/image9.jp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49" y="2032000"/>
            <a:ext cx="7379301" cy="4479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7507"/>
            <a:ext cx="9144000" cy="2196936"/>
          </a:xfrm>
        </p:spPr>
        <p:txBody>
          <a:bodyPr>
            <a:noAutofit/>
          </a:bodyPr>
          <a:lstStyle/>
          <a:p>
            <a:r>
              <a:rPr lang="en-GB" sz="5400" b="1" dirty="0" smtClean="0"/>
              <a:t>Hackney </a:t>
            </a:r>
            <a:r>
              <a:rPr lang="en-GB" sz="5400" b="1" dirty="0"/>
              <a:t>Devolution Pilot</a:t>
            </a:r>
            <a:br>
              <a:rPr lang="en-GB" sz="5400" b="1" dirty="0"/>
            </a:br>
            <a:r>
              <a:rPr lang="en-GB" sz="4000" b="1" dirty="0" smtClean="0"/>
              <a:t>Cllr Jonathan McShane &amp; Devora Wolfson</a:t>
            </a:r>
            <a:r>
              <a:rPr lang="en-GB" sz="5400" b="1" dirty="0"/>
              <a:t/>
            </a:r>
            <a:br>
              <a:rPr lang="en-GB" sz="5400" b="1" dirty="0"/>
            </a:br>
            <a:endParaRPr lang="en-GB" sz="54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682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8648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Key Lessons from our Pilot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110"/>
            <a:ext cx="10515600" cy="4893853"/>
          </a:xfrm>
        </p:spPr>
        <p:txBody>
          <a:bodyPr>
            <a:normAutofit/>
          </a:bodyPr>
          <a:lstStyle/>
          <a:p>
            <a:r>
              <a:rPr lang="en-GB" sz="2600" dirty="0" smtClean="0"/>
              <a:t>The time it takes to build trust and  strong partnership arrangements, reduce organisational silos and develop a systems approach  </a:t>
            </a:r>
          </a:p>
          <a:p>
            <a:r>
              <a:rPr lang="en-GB" sz="2600" dirty="0" smtClean="0"/>
              <a:t>Importance of having open and sometimes difficult discussions with partners</a:t>
            </a:r>
          </a:p>
          <a:p>
            <a:r>
              <a:rPr lang="en-GB" sz="2600" dirty="0" smtClean="0"/>
              <a:t>Ability to flex our approach whilst keeping a strong focus on what we want to achieve</a:t>
            </a:r>
          </a:p>
          <a:p>
            <a:r>
              <a:rPr lang="en-GB" sz="2600" dirty="0" smtClean="0"/>
              <a:t>Importance of patient and resident engagement</a:t>
            </a:r>
          </a:p>
          <a:p>
            <a:r>
              <a:rPr lang="en-GB" sz="2600" dirty="0" smtClean="0"/>
              <a:t>Getting strong clinical /practitioner and member leadership throughout our work</a:t>
            </a:r>
          </a:p>
          <a:p>
            <a:r>
              <a:rPr lang="en-GB" sz="2600" dirty="0" smtClean="0"/>
              <a:t>Effective communications both across the system and within organisations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365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032"/>
            <a:ext cx="10515600" cy="83886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Our </a:t>
            </a:r>
            <a:r>
              <a:rPr lang="en-GB" b="1" dirty="0" smtClean="0"/>
              <a:t>achievements this </a:t>
            </a:r>
            <a:r>
              <a:rPr lang="en-GB" b="1" dirty="0"/>
              <a:t>year </a:t>
            </a:r>
            <a:r>
              <a:rPr lang="en-GB" b="1" dirty="0" smtClean="0"/>
              <a:t>include: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2167"/>
            <a:ext cx="10515600" cy="5781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Service redesign and improvement</a:t>
            </a:r>
          </a:p>
          <a:p>
            <a:r>
              <a:rPr lang="en-GB" dirty="0" smtClean="0"/>
              <a:t>Working </a:t>
            </a:r>
            <a:r>
              <a:rPr lang="en-GB" dirty="0"/>
              <a:t>as a system to improve </a:t>
            </a:r>
            <a:r>
              <a:rPr lang="en-GB" dirty="0" smtClean="0"/>
              <a:t>DToC</a:t>
            </a:r>
            <a:endParaRPr lang="en-GB" dirty="0"/>
          </a:p>
          <a:p>
            <a:r>
              <a:rPr lang="en-GB" dirty="0"/>
              <a:t>Agreeing a neighbourhood model for delivery </a:t>
            </a:r>
            <a:r>
              <a:rPr lang="en-GB" dirty="0" smtClean="0"/>
              <a:t>of services </a:t>
            </a:r>
            <a:r>
              <a:rPr lang="en-GB" dirty="0"/>
              <a:t>within 8 communities </a:t>
            </a:r>
          </a:p>
          <a:p>
            <a:pPr lvl="0"/>
            <a:r>
              <a:rPr lang="en-US" dirty="0"/>
              <a:t>I</a:t>
            </a:r>
            <a:r>
              <a:rPr lang="en-US" dirty="0" smtClean="0"/>
              <a:t>mplementing </a:t>
            </a:r>
            <a:r>
              <a:rPr lang="en-US" dirty="0"/>
              <a:t>the local model </a:t>
            </a:r>
            <a:r>
              <a:rPr lang="en-US" dirty="0" smtClean="0"/>
              <a:t>for </a:t>
            </a:r>
            <a:r>
              <a:rPr lang="en-US" dirty="0"/>
              <a:t>extended  GP access (8am -8pm) and the north hub </a:t>
            </a:r>
          </a:p>
          <a:p>
            <a:pPr lvl="0"/>
            <a:r>
              <a:rPr lang="en-US" dirty="0" smtClean="0"/>
              <a:t>Expansion </a:t>
            </a:r>
            <a:r>
              <a:rPr lang="en-US" dirty="0"/>
              <a:t>of the primary care anticoagulation service </a:t>
            </a:r>
            <a:endParaRPr lang="en-US" dirty="0" smtClean="0"/>
          </a:p>
          <a:p>
            <a:pPr marL="0" lvl="0" indent="0">
              <a:buNone/>
            </a:pPr>
            <a:r>
              <a:rPr lang="en-US" b="1" dirty="0" smtClean="0"/>
              <a:t>Systems improvement</a:t>
            </a:r>
            <a:endParaRPr lang="en-US" b="1" dirty="0"/>
          </a:p>
          <a:p>
            <a:pPr lvl="0"/>
            <a:r>
              <a:rPr lang="en-US" dirty="0" smtClean="0"/>
              <a:t>Strong provider collaboration on service redesign and delivery, e.g. neighbourhoods</a:t>
            </a:r>
          </a:p>
          <a:p>
            <a:pPr lvl="0"/>
            <a:r>
              <a:rPr lang="en-US" dirty="0" smtClean="0"/>
              <a:t>Developing systems ways of working inc. collaborative working between commissioners and providers</a:t>
            </a:r>
          </a:p>
          <a:p>
            <a:pPr lvl="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978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/>
          </a:bodyPr>
          <a:lstStyle/>
          <a:p>
            <a:r>
              <a:rPr lang="en-GB" b="1" dirty="0" smtClean="0"/>
              <a:t>Our challenges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17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sz="3200" dirty="0" smtClean="0"/>
              <a:t>Working within  the complex system of integrated commissioning on City and Hackney and the wider STP area</a:t>
            </a:r>
            <a:br>
              <a:rPr lang="en-GB" sz="3200" dirty="0" smtClean="0"/>
            </a:br>
            <a:endParaRPr lang="en-GB" sz="3200" dirty="0" smtClean="0"/>
          </a:p>
          <a:p>
            <a:r>
              <a:rPr lang="en-GB" sz="3200" dirty="0" smtClean="0"/>
              <a:t> Balancing delivery of transformation at pace whilst ensuring ‘business as usual’ continues</a:t>
            </a:r>
            <a:br>
              <a:rPr lang="en-GB" sz="3200" dirty="0" smtClean="0"/>
            </a:br>
            <a:endParaRPr lang="en-GB" sz="3200" dirty="0" smtClean="0"/>
          </a:p>
          <a:p>
            <a:r>
              <a:rPr lang="en-GB" sz="3200" dirty="0" smtClean="0"/>
              <a:t>System cost pressures and `working towards a systems financial control total over the next 3 years</a:t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665018" y="1508165"/>
            <a:ext cx="11091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6" name="Picture 5" descr="C:\Users\Benjamin\AppData\Local\Temp\Rar$DIa0.785\Hackney_Logo [RGB]_A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363" y="6110605"/>
            <a:ext cx="1676400" cy="40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 result for city of london corporation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120" y="5557202"/>
            <a:ext cx="857250" cy="1106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Benjamin\Downloads\CCG NHS 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0997" y="5807710"/>
            <a:ext cx="1647825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6923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What devolution </a:t>
            </a:r>
            <a:r>
              <a:rPr lang="en-GB" sz="4000" b="1" u="sng" dirty="0" smtClean="0"/>
              <a:t>could</a:t>
            </a:r>
            <a:r>
              <a:rPr lang="en-GB" sz="4000" b="1" dirty="0" smtClean="0"/>
              <a:t> offers us locally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4335"/>
            <a:ext cx="10515600" cy="4672628"/>
          </a:xfrm>
        </p:spPr>
        <p:txBody>
          <a:bodyPr>
            <a:normAutofit/>
          </a:bodyPr>
          <a:lstStyle/>
          <a:p>
            <a:r>
              <a:rPr lang="en-GB" dirty="0" smtClean="0"/>
              <a:t>Potential to use our local estates differently to </a:t>
            </a:r>
            <a:r>
              <a:rPr lang="en-GB" dirty="0"/>
              <a:t>release capital </a:t>
            </a:r>
            <a:r>
              <a:rPr lang="en-GB" dirty="0" smtClean="0"/>
              <a:t>for the delivery of integrated and community based care, and help meet housing needs</a:t>
            </a:r>
          </a:p>
          <a:p>
            <a:r>
              <a:rPr lang="en-GB" dirty="0" smtClean="0"/>
              <a:t>Agreement of new contracting and payment models for integrated care models of delivery which incentivise provider collaboration</a:t>
            </a:r>
          </a:p>
          <a:p>
            <a:r>
              <a:rPr lang="en-GB" dirty="0" smtClean="0"/>
              <a:t>Being able to use the transfer of work and health programme funding locally to improve </a:t>
            </a:r>
            <a:r>
              <a:rPr lang="en-GB" dirty="0"/>
              <a:t>o</a:t>
            </a:r>
            <a:r>
              <a:rPr lang="en-GB" dirty="0" smtClean="0"/>
              <a:t>ur local employment offer</a:t>
            </a:r>
          </a:p>
          <a:p>
            <a:r>
              <a:rPr lang="en-GB" dirty="0" smtClean="0"/>
              <a:t>Making use of additional London powers in relation to tobacco, unhealthy food and alcohol to support our prevention activity</a:t>
            </a:r>
          </a:p>
          <a:p>
            <a:pPr marL="0" indent="0">
              <a:buNone/>
            </a:pPr>
            <a:r>
              <a:rPr lang="en-GB" dirty="0" smtClean="0"/>
              <a:t> However, none of this will be in place for some time ….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66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29599"/>
            <a:ext cx="10515600" cy="84379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Next steps for our pilot: 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endParaRPr lang="en-GB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973394"/>
            <a:ext cx="112776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We are working towards becoming an Accountable Care System - we meet all of the national criteria, except for the minimum population of 500k (our registered population is 308,000)</a:t>
            </a:r>
            <a:br>
              <a:rPr lang="en-GB" sz="2800" dirty="0" smtClean="0"/>
            </a:b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Reviewing and refining our governance arrangements</a:t>
            </a:r>
            <a:br>
              <a:rPr lang="en-GB" sz="2800" dirty="0" smtClean="0"/>
            </a:b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More </a:t>
            </a:r>
            <a:r>
              <a:rPr lang="en-GB" sz="2800" dirty="0"/>
              <a:t>responsibilities </a:t>
            </a:r>
            <a:r>
              <a:rPr lang="en-GB" sz="2800" dirty="0" smtClean="0"/>
              <a:t>delegated </a:t>
            </a:r>
            <a:r>
              <a:rPr lang="en-GB" sz="2800" dirty="0"/>
              <a:t>to the workstreams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Further pooling </a:t>
            </a:r>
            <a:r>
              <a:rPr lang="en-GB" sz="2800" smtClean="0"/>
              <a:t>of budgets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Further development and implementation of our transformation priorities including neighbourhoods, ‘Making every contact count’, children looked after services, outpatient transformation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76929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 </a:t>
            </a:r>
            <a:r>
              <a:rPr lang="en-GB" sz="4000" b="1" dirty="0" smtClean="0"/>
              <a:t>The start of our journey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In November 2013, the Health in Hackney Scrutiny Commission reviewed  the issue of increased GP waiting times in Hackney;  rising GP waiting times had to be considered within the context of growing patient/resident demand and  reducing public sector resources</a:t>
            </a:r>
          </a:p>
          <a:p>
            <a:r>
              <a:rPr lang="en-GB" sz="2400" dirty="0" smtClean="0"/>
              <a:t>This served as catalyst </a:t>
            </a:r>
            <a:r>
              <a:rPr lang="en-GB" sz="2400" dirty="0"/>
              <a:t>-</a:t>
            </a:r>
            <a:r>
              <a:rPr lang="en-GB" sz="2400" dirty="0" smtClean="0"/>
              <a:t> Systems leaders from across health and  social care commissioners and providers in Hackney  came together to work  more closely  to address these challenges</a:t>
            </a:r>
            <a:endParaRPr lang="en-GB" sz="2400" dirty="0"/>
          </a:p>
          <a:p>
            <a:r>
              <a:rPr lang="en-GB" sz="2400" dirty="0" smtClean="0"/>
              <a:t>We developed a  shared ambition to achieve improve </a:t>
            </a:r>
            <a:r>
              <a:rPr lang="en-GB" sz="2400" dirty="0"/>
              <a:t>health and care outcomes for local people;  better manage demand and make the most effective use of  reducing public sector </a:t>
            </a:r>
            <a:r>
              <a:rPr lang="en-GB" sz="2400" dirty="0" smtClean="0"/>
              <a:t>resources through whole systems working.</a:t>
            </a:r>
          </a:p>
          <a:p>
            <a:pPr marL="0" indent="0">
              <a:buNone/>
            </a:pPr>
            <a:endParaRPr lang="en-GB" sz="1800" dirty="0" smtClean="0"/>
          </a:p>
          <a:p>
            <a:endParaRPr lang="en-GB" sz="1800" dirty="0"/>
          </a:p>
        </p:txBody>
      </p:sp>
      <p:pic>
        <p:nvPicPr>
          <p:cNvPr id="12" name="Picture 11" descr="C:\Users\Benjamin\AppData\Local\Temp\Rar$DIa0.785\Hackney_Logo [RGB]_A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363" y="6110605"/>
            <a:ext cx="1676400" cy="40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Image result for city of london corporation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120" y="5557202"/>
            <a:ext cx="857250" cy="1106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Benjamin\Downloads\CCG NHS 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0997" y="5807710"/>
            <a:ext cx="1647825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459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6163"/>
          </a:xfrm>
        </p:spPr>
        <p:txBody>
          <a:bodyPr/>
          <a:lstStyle/>
          <a:p>
            <a:r>
              <a:rPr lang="en-GB" b="1" dirty="0" smtClean="0"/>
              <a:t>What we did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2534"/>
            <a:ext cx="10515600" cy="5438899"/>
          </a:xfrm>
        </p:spPr>
        <p:txBody>
          <a:bodyPr>
            <a:normAutofit fontScale="55000" lnSpcReduction="20000"/>
          </a:bodyPr>
          <a:lstStyle/>
          <a:p>
            <a:r>
              <a:rPr lang="en-GB" sz="4400" dirty="0"/>
              <a:t>The Hackney Leadership Summit was established in  Summer 2014 to provide a forum for leaders to meet to collectively address these </a:t>
            </a:r>
            <a:r>
              <a:rPr lang="en-GB" sz="4400" dirty="0" smtClean="0"/>
              <a:t>issues</a:t>
            </a:r>
          </a:p>
          <a:p>
            <a:r>
              <a:rPr lang="en-GB" sz="4400" dirty="0" smtClean="0"/>
              <a:t>The Summit allowed leaders to have open and difficult  conversations about  the sustainability of the health and social care system locally and develop </a:t>
            </a:r>
            <a:r>
              <a:rPr lang="en-GB" sz="4400" dirty="0"/>
              <a:t> </a:t>
            </a:r>
            <a:r>
              <a:rPr lang="en-GB" sz="4400" dirty="0" smtClean="0"/>
              <a:t>strong relationships</a:t>
            </a:r>
            <a:endParaRPr lang="en-GB" sz="4400" dirty="0"/>
          </a:p>
          <a:p>
            <a:r>
              <a:rPr lang="en-GB" sz="4400" dirty="0" smtClean="0"/>
              <a:t>A number of options were considered including moving to more joint commissioning and shared provision.</a:t>
            </a:r>
          </a:p>
          <a:p>
            <a:r>
              <a:rPr lang="en-GB" sz="4400" dirty="0" smtClean="0"/>
              <a:t>Partners concluded that devolution</a:t>
            </a:r>
            <a:r>
              <a:rPr lang="en-US" sz="4400" dirty="0"/>
              <a:t> </a:t>
            </a:r>
            <a:r>
              <a:rPr lang="en-US" sz="4400" dirty="0" smtClean="0"/>
              <a:t>provided the opportunity </a:t>
            </a:r>
            <a:r>
              <a:rPr lang="en-US" sz="4400" dirty="0"/>
              <a:t>to better address the challenges the borough </a:t>
            </a:r>
            <a:r>
              <a:rPr lang="en-US" sz="4400" dirty="0" smtClean="0"/>
              <a:t>faces; and come </a:t>
            </a:r>
            <a:r>
              <a:rPr lang="en-US" sz="4400" dirty="0"/>
              <a:t>together to initiate a collective and ambitious approach </a:t>
            </a:r>
            <a:r>
              <a:rPr lang="en-GB" sz="4400" dirty="0"/>
              <a:t>will really make a difference to what we can deliver for local people </a:t>
            </a:r>
          </a:p>
          <a:p>
            <a:r>
              <a:rPr lang="en-US" sz="4400" dirty="0"/>
              <a:t> </a:t>
            </a:r>
            <a:r>
              <a:rPr lang="en-GB" sz="4400" dirty="0" smtClean="0"/>
              <a:t>In 2016,  </a:t>
            </a:r>
            <a:r>
              <a:rPr lang="en-GB" sz="4400" dirty="0"/>
              <a:t>the partners jointly submitted a bid </a:t>
            </a:r>
            <a:r>
              <a:rPr lang="en-GB" sz="4400" dirty="0" smtClean="0"/>
              <a:t> for Hackney to </a:t>
            </a:r>
            <a:r>
              <a:rPr lang="en-GB" sz="4400" dirty="0"/>
              <a:t>become a pilot area for devolution. An updated bid </a:t>
            </a:r>
            <a:r>
              <a:rPr lang="en-GB" sz="4400" dirty="0" smtClean="0"/>
              <a:t>was submitted in </a:t>
            </a:r>
            <a:r>
              <a:rPr lang="en-GB" sz="4400" dirty="0"/>
              <a:t>November 2017.</a:t>
            </a:r>
            <a:endParaRPr lang="en-GB" sz="4400" dirty="0" smtClean="0"/>
          </a:p>
          <a:p>
            <a:r>
              <a:rPr lang="en-GB" sz="4400" dirty="0" smtClean="0"/>
              <a:t>It was agreed that integrated commissioning would provide a vehicle for us to achieve our ambitions -  the City of London Corporation became a partner in this work in 2016.</a:t>
            </a:r>
            <a:br>
              <a:rPr lang="en-GB" sz="4400" dirty="0" smtClean="0"/>
            </a:br>
            <a:endParaRPr lang="en-GB" sz="4400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C:\Users\Benjamin\AppData\Local\Temp\Rar$DIa0.785\Hackney_Logo [RGB]_A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3625" y="6418522"/>
            <a:ext cx="1210170" cy="20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city of london corporation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891" y="6150034"/>
            <a:ext cx="618837" cy="57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enjamin\Downloads\CCG NHS 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0499" y="6245102"/>
            <a:ext cx="1189543" cy="38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9474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Who is involved?</a:t>
            </a:r>
            <a:endParaRPr lang="en-GB" sz="4000" b="1" dirty="0"/>
          </a:p>
        </p:txBody>
      </p:sp>
      <p:pic>
        <p:nvPicPr>
          <p:cNvPr id="2051" name="Picture 3" descr="Hackney_Logo [RGB]_A4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981" y="4822897"/>
            <a:ext cx="2289449" cy="56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city of london corporation logo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54" y="1419627"/>
            <a:ext cx="1091237" cy="140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CCG NHS Logo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793" y="1744411"/>
            <a:ext cx="2356086" cy="10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" descr="Image result for elft logo"/>
          <p:cNvSpPr>
            <a:spLocks noChangeAspect="1" noChangeArrowheads="1"/>
          </p:cNvSpPr>
          <p:nvPr/>
        </p:nvSpPr>
        <p:spPr bwMode="auto">
          <a:xfrm>
            <a:off x="63500" y="-296863"/>
            <a:ext cx="2295525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41" y="1764505"/>
            <a:ext cx="2134985" cy="703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41" y="3223290"/>
            <a:ext cx="2381250" cy="962025"/>
          </a:xfrm>
          <a:prstGeom prst="rect">
            <a:avLst/>
          </a:prstGeom>
        </p:spPr>
      </p:pic>
      <p:sp>
        <p:nvSpPr>
          <p:cNvPr id="9" name="AutoShape 7" descr="Image result for city of london healthwatch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381" y="3009106"/>
            <a:ext cx="2679700" cy="1447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419" y="3305014"/>
            <a:ext cx="3059239" cy="7540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56906"/>
            <a:ext cx="3132282" cy="15661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528" y="4409914"/>
            <a:ext cx="2416636" cy="12002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192" y="1764505"/>
            <a:ext cx="1683390" cy="9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26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705" y="759033"/>
            <a:ext cx="4464496" cy="5760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000" dirty="0"/>
              <a:t>1 CCG area</a:t>
            </a:r>
          </a:p>
          <a:p>
            <a:pPr marL="0" indent="0">
              <a:buNone/>
            </a:pPr>
            <a:r>
              <a:rPr lang="en-GB" sz="2000" dirty="0"/>
              <a:t>2 local authorities (Hackney and City of London)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960581" y="118759"/>
            <a:ext cx="9429240" cy="729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00" cap="all" spc="-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cap="none" dirty="0" smtClean="0">
                <a:solidFill>
                  <a:schemeClr val="tx1"/>
                </a:solidFill>
              </a:rPr>
              <a:t>City and Hackney’s Profile</a:t>
            </a:r>
            <a:endParaRPr lang="en-US" sz="4000" cap="none" dirty="0">
              <a:solidFill>
                <a:schemeClr val="tx1"/>
              </a:solidFill>
            </a:endParaRPr>
          </a:p>
        </p:txBody>
      </p:sp>
      <p:pic>
        <p:nvPicPr>
          <p:cNvPr id="7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262" y="4627331"/>
            <a:ext cx="1804506" cy="169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429258" y="4627331"/>
            <a:ext cx="139172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1050" b="1" dirty="0">
                <a:solidFill>
                  <a:prstClr val="black"/>
                </a:solidFill>
                <a:latin typeface="Arial" charset="0"/>
                <a:cs typeface="Arial" charset="0"/>
              </a:rPr>
              <a:t> Childhood obesity</a:t>
            </a:r>
            <a:endParaRPr lang="en-GB" sz="1050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85749" y="307111"/>
            <a:ext cx="4154263" cy="2880319"/>
          </a:xfrm>
          <a:prstGeom prst="roundRect">
            <a:avLst>
              <a:gd name="adj" fmla="val 10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prstClr val="white"/>
                </a:solidFill>
              </a:rPr>
              <a:t>Provider landscape: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sz="1400" dirty="0">
                <a:solidFill>
                  <a:prstClr val="white"/>
                </a:solidFill>
              </a:rPr>
              <a:t>~80% of C&amp;H acute activity goes through Homerton Hospital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GB" sz="1400" dirty="0">
                <a:solidFill>
                  <a:prstClr val="white"/>
                </a:solidFill>
              </a:rPr>
              <a:t>Stable A&amp;E attends but rising emergency admissions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GB" sz="1400" dirty="0">
                <a:solidFill>
                  <a:prstClr val="white"/>
                </a:solidFill>
              </a:rPr>
              <a:t>Low use/spend on outpatients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sz="1400" dirty="0">
                <a:solidFill>
                  <a:prstClr val="white"/>
                </a:solidFill>
              </a:rPr>
              <a:t>Outstanding (CQC) Mental Health trust: East London Foundation Trust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sz="1400" dirty="0">
                <a:solidFill>
                  <a:prstClr val="white"/>
                </a:solidFill>
              </a:rPr>
              <a:t>All 43 GP practices part of GP Confederation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sz="1400" dirty="0">
                <a:solidFill>
                  <a:prstClr val="white"/>
                </a:solidFill>
              </a:rPr>
              <a:t>Strong voluntary sector provision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sz="1400" dirty="0">
                <a:solidFill>
                  <a:prstClr val="white"/>
                </a:solidFill>
              </a:rPr>
              <a:t>Strong history of joint pathway work between GPs and secondary care (previous primary care commissioning consortia in place prior to CCG)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52104" y="3379546"/>
            <a:ext cx="14879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1050" b="1" dirty="0">
                <a:solidFill>
                  <a:prstClr val="black"/>
                </a:solidFill>
                <a:latin typeface="Arial" charset="0"/>
                <a:cs typeface="Arial" charset="0"/>
              </a:rPr>
              <a:t>Male life expectancy</a:t>
            </a:r>
            <a:endParaRPr lang="en-GB" sz="1050" dirty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19658" y="1554361"/>
            <a:ext cx="3600400" cy="4536504"/>
          </a:xfrm>
          <a:prstGeom prst="roundRect">
            <a:avLst>
              <a:gd name="adj" fmla="val 10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prstClr val="white"/>
                </a:solidFill>
              </a:rPr>
              <a:t>Hackney: 279,000 population and 7300 City population (GLA)</a:t>
            </a:r>
          </a:p>
          <a:p>
            <a:r>
              <a:rPr lang="en-GB" sz="1600" dirty="0">
                <a:solidFill>
                  <a:prstClr val="white"/>
                </a:solidFill>
              </a:rPr>
              <a:t>308,000 CCG registered population</a:t>
            </a:r>
          </a:p>
          <a:p>
            <a:r>
              <a:rPr lang="en-GB" sz="1600" dirty="0">
                <a:solidFill>
                  <a:prstClr val="white"/>
                </a:solidFill>
              </a:rPr>
              <a:t>Hackney:</a:t>
            </a:r>
          </a:p>
          <a:p>
            <a:pPr marL="731838" indent="-285750">
              <a:buFont typeface="Wingdings" pitchFamily="2" charset="2"/>
              <a:buChar char="§"/>
            </a:pPr>
            <a:r>
              <a:rPr lang="en-GB" sz="1600" dirty="0">
                <a:solidFill>
                  <a:prstClr val="white"/>
                </a:solidFill>
              </a:rPr>
              <a:t>Highly diverse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600" dirty="0">
                <a:solidFill>
                  <a:prstClr val="white"/>
                </a:solidFill>
              </a:rPr>
              <a:t>High levels of deprivation (influx of younger, more affluent population: gentrification but Hackney still very deprived overall)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600" dirty="0">
                <a:solidFill>
                  <a:prstClr val="white"/>
                </a:solidFill>
              </a:rPr>
              <a:t>Young population but increasing over 65s</a:t>
            </a:r>
          </a:p>
          <a:p>
            <a:pPr marL="0" lvl="1"/>
            <a:r>
              <a:rPr lang="en-GB" sz="1600" dirty="0">
                <a:solidFill>
                  <a:prstClr val="white"/>
                </a:solidFill>
              </a:rPr>
              <a:t>City demographics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600" dirty="0">
                <a:solidFill>
                  <a:prstClr val="white"/>
                </a:solidFill>
              </a:rPr>
              <a:t>Affluent with pockets of high deprivation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600" dirty="0">
                <a:solidFill>
                  <a:prstClr val="white"/>
                </a:solidFill>
              </a:rPr>
              <a:t>Large working population influx in week (~300,000 each day)</a:t>
            </a:r>
          </a:p>
        </p:txBody>
      </p:sp>
      <p:pic>
        <p:nvPicPr>
          <p:cNvPr id="14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291" y="3219677"/>
            <a:ext cx="1993015" cy="185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Callout 14"/>
          <p:cNvSpPr/>
          <p:nvPr/>
        </p:nvSpPr>
        <p:spPr>
          <a:xfrm>
            <a:off x="4704034" y="4002633"/>
            <a:ext cx="2808312" cy="2485905"/>
          </a:xfrm>
          <a:prstGeom prst="wedgeEllipseCallout">
            <a:avLst>
              <a:gd name="adj1" fmla="val -59536"/>
              <a:gd name="adj2" fmla="val -5866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GB" sz="1200" dirty="0" smtClean="0">
                <a:solidFill>
                  <a:prstClr val="white"/>
                </a:solidFill>
              </a:rPr>
              <a:t>Health needs and prevalence of lifestyle factors mainly related to deprivation and diversity: low levels of physical activity, high childhood obesity, high smoking prevalence; LTCs, premature mortality from CVD, infant mortality, high levels of SMI, inequalities in                                          access/outcomes …</a:t>
            </a:r>
            <a:endParaRPr lang="en-GB" sz="1200" dirty="0">
              <a:solidFill>
                <a:prstClr val="white"/>
              </a:solidFill>
            </a:endParaRPr>
          </a:p>
        </p:txBody>
      </p:sp>
      <p:pic>
        <p:nvPicPr>
          <p:cNvPr id="16" name="Picture 15" descr="C:\Users\Benjamin\AppData\Local\Temp\Rar$DIa0.785\Hackney_Logo [RGB]_A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1181" y="6337669"/>
            <a:ext cx="1676400" cy="40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Image result for city of london corporation 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986" y="5432159"/>
            <a:ext cx="857250" cy="1106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Benjamin\Downloads\CCG NHS Log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56907" y="6073108"/>
            <a:ext cx="1647825" cy="52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2673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166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Our Collective Ambition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618836" y="1117601"/>
            <a:ext cx="10917382" cy="487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Improve the health and wellbeing of local people with a focus on prevention and public health, providing care closer to home, outside institutional settings where appropriate, and meeting the aspirations and priorities of the 2 Health and </a:t>
            </a:r>
            <a:r>
              <a:rPr lang="en-GB" dirty="0" smtClean="0"/>
              <a:t>Wellbeing Board </a:t>
            </a:r>
            <a:r>
              <a:rPr lang="en-GB" dirty="0"/>
              <a:t>strategies;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Ensure we maintain financial balance as a system and can achieve our financial plans;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Deliver a shift in focus and resource to prevention and proactive community based care;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Address health inequalities and improve outcomes, using the Marmot principles in relation to the wider determinants of </a:t>
            </a:r>
            <a:r>
              <a:rPr lang="en-GB" dirty="0" smtClean="0"/>
              <a:t>health; </a:t>
            </a:r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Ensure we deliver parity of esteem between physical and mental </a:t>
            </a:r>
            <a:r>
              <a:rPr lang="en-GB" dirty="0" smtClean="0"/>
              <a:t>health and ensure that we address the physical and mental health needs of our residents holistically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Ensure </a:t>
            </a:r>
            <a:r>
              <a:rPr lang="en-GB" dirty="0"/>
              <a:t>we have tailored offers to meet the different needs of our diverse communities;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Promote the integration of health and social care through our local delivery system </a:t>
            </a:r>
            <a:endParaRPr lang="en-GB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Build </a:t>
            </a:r>
            <a:r>
              <a:rPr lang="en-GB" dirty="0"/>
              <a:t>partnerships between health and social care for the benefit of the population; </a:t>
            </a:r>
          </a:p>
        </p:txBody>
      </p:sp>
      <p:pic>
        <p:nvPicPr>
          <p:cNvPr id="5" name="Picture 4" descr="C:\Users\Benjamin\AppData\Local\Temp\Rar$DIa0.785\Hackney_Logo [RGB]_A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363" y="6267622"/>
            <a:ext cx="1084231" cy="36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 result for city of london corporation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152" y="6147090"/>
            <a:ext cx="611217" cy="50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Benjamin\Downloads\CCG NHS 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3927" y="6294645"/>
            <a:ext cx="1174895" cy="3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000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68353" y="2921044"/>
            <a:ext cx="1438699" cy="846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Care workstreams</a:t>
            </a:r>
          </a:p>
          <a:p>
            <a:pPr algn="ctr"/>
            <a:endParaRPr lang="en-GB" sz="1100" b="1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algn="ctr"/>
            <a:endParaRPr lang="en-GB" sz="1100" b="1" dirty="0" smtClean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algn="ctr"/>
            <a:endParaRPr lang="en-GB" sz="1100" b="1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algn="ctr"/>
            <a:endParaRPr lang="en-GB" sz="1100" b="1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17775" y="2022873"/>
            <a:ext cx="2656115" cy="237977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58989" y="164115"/>
            <a:ext cx="501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prstClr val="black"/>
                </a:solidFill>
                <a:latin typeface="+mj-lt"/>
                <a:ea typeface="Microsoft JhengHei" panose="020B0604030504040204" pitchFamily="34" charset="-120"/>
                <a:cs typeface="Arial" panose="020B0604020202020204" pitchFamily="34" charset="0"/>
              </a:rPr>
              <a:t>Our Governance Structure</a:t>
            </a:r>
            <a:endParaRPr lang="en-GB" sz="3600" b="1" dirty="0">
              <a:solidFill>
                <a:prstClr val="black"/>
              </a:solidFill>
              <a:latin typeface="+mj-lt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386370" y="2633505"/>
            <a:ext cx="1776132" cy="58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Hackney Integrated </a:t>
            </a:r>
            <a:r>
              <a:rPr lang="en-GB" sz="1100" b="1" dirty="0">
                <a:solidFill>
                  <a:prstClr val="black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Commissioning Board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386370" y="3321413"/>
            <a:ext cx="1776132" cy="583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City of London Integrated Commissioning Board</a:t>
            </a:r>
            <a:endParaRPr lang="en-GB" sz="1100" b="1" dirty="0">
              <a:solidFill>
                <a:prstClr val="black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1233" y="2032008"/>
            <a:ext cx="2656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Delegated decision making for pooled budget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Receive financial reports</a:t>
            </a:r>
            <a:endParaRPr lang="en-GB" sz="1100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9673889" y="2850530"/>
            <a:ext cx="368596" cy="15423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9670556" y="3817633"/>
            <a:ext cx="371929" cy="10886"/>
          </a:xfrm>
          <a:prstGeom prst="straightConnector1">
            <a:avLst/>
          </a:prstGeom>
          <a:ln w="4762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10042485" y="2566741"/>
            <a:ext cx="1776132" cy="58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Hackney HWB</a:t>
            </a:r>
            <a:endParaRPr lang="en-GB" sz="1100" b="1" dirty="0">
              <a:solidFill>
                <a:prstClr val="black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042485" y="3537019"/>
            <a:ext cx="1776132" cy="583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City of London HWB</a:t>
            </a:r>
            <a:endParaRPr lang="en-GB" sz="1100" b="1" dirty="0">
              <a:solidFill>
                <a:prstClr val="black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757348" y="1866899"/>
            <a:ext cx="2656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Agree outcome improvements and progress across the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Delivery of HWB strategies</a:t>
            </a:r>
            <a:endParaRPr lang="en-GB" sz="1100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7580609" y="4405108"/>
            <a:ext cx="7546" cy="1231136"/>
          </a:xfrm>
          <a:prstGeom prst="straightConnector1">
            <a:avLst/>
          </a:prstGeom>
          <a:ln w="4762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771355" y="4405108"/>
            <a:ext cx="6737" cy="1231136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148513" y="2850530"/>
            <a:ext cx="2209800" cy="106379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City and Hackney Joint Transformation Board</a:t>
            </a:r>
            <a:endParaRPr lang="en-GB" sz="1600" b="1" dirty="0">
              <a:solidFill>
                <a:schemeClr val="tx1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5406" y="3060741"/>
            <a:ext cx="1647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 smtClean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Workstreams report into and make recommendations to TB</a:t>
            </a:r>
            <a:endParaRPr lang="en-GB" sz="1100" i="1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1734640" y="3059751"/>
            <a:ext cx="317395" cy="600164"/>
          </a:xfrm>
          <a:prstGeom prst="rightBrace">
            <a:avLst>
              <a:gd name="adj1" fmla="val 8333"/>
              <a:gd name="adj2" fmla="val 54232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006809" y="5504904"/>
            <a:ext cx="1338574" cy="862845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Local GP Provider contracts committee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25" name="Elbow Connector 24"/>
          <p:cNvCxnSpPr>
            <a:stCxn id="19" idx="2"/>
            <a:endCxn id="58" idx="1"/>
          </p:cNvCxnSpPr>
          <p:nvPr/>
        </p:nvCxnSpPr>
        <p:spPr>
          <a:xfrm rot="16200000" flipH="1">
            <a:off x="2619108" y="4548626"/>
            <a:ext cx="2022006" cy="753396"/>
          </a:xfrm>
          <a:prstGeom prst="bentConnector2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/>
          <p:nvPr/>
        </p:nvCxnSpPr>
        <p:spPr>
          <a:xfrm rot="10800000" flipV="1">
            <a:off x="5345383" y="4120019"/>
            <a:ext cx="1672392" cy="181630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452605" y="4392873"/>
            <a:ext cx="166914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 smtClean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Recommends contracts with primary care</a:t>
            </a:r>
            <a:endParaRPr lang="en-GB" sz="1100" i="1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25509" y="4792213"/>
            <a:ext cx="1046979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 smtClean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Recommends contracts with primary care</a:t>
            </a:r>
            <a:endParaRPr lang="en-GB" sz="1100" i="1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H="1" flipV="1">
            <a:off x="8948943" y="4389018"/>
            <a:ext cx="14082" cy="1224382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9148280" y="4386278"/>
            <a:ext cx="14958" cy="1227122"/>
          </a:xfrm>
          <a:prstGeom prst="straightConnector1">
            <a:avLst/>
          </a:prstGeom>
          <a:ln w="4762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7481929" y="5636488"/>
            <a:ext cx="1776132" cy="583000"/>
          </a:xfrm>
          <a:prstGeom prst="round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City and Hackney CCG</a:t>
            </a:r>
            <a:endParaRPr lang="en-GB" sz="1100" b="1" dirty="0">
              <a:solidFill>
                <a:prstClr val="black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17775" y="4610705"/>
            <a:ext cx="1409612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Recommendations for aligned fund services</a:t>
            </a:r>
            <a:endParaRPr lang="en-GB" sz="1100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386443" y="4623217"/>
            <a:ext cx="140961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Each year agrees budget and scheme of delegation (with local authority)</a:t>
            </a:r>
            <a:endParaRPr lang="en-GB" sz="1100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6624955" y="216118"/>
            <a:ext cx="1776132" cy="58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London Borough of Hackney</a:t>
            </a:r>
            <a:endParaRPr lang="en-GB" sz="1100" b="1" dirty="0">
              <a:solidFill>
                <a:prstClr val="black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8523001" y="220631"/>
            <a:ext cx="1776132" cy="583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City of London Corporation</a:t>
            </a:r>
            <a:endParaRPr lang="en-GB" sz="1100" b="1" dirty="0">
              <a:solidFill>
                <a:prstClr val="black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4366514" y="3148830"/>
            <a:ext cx="2651261" cy="91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4366514" y="3519938"/>
            <a:ext cx="2651263" cy="619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58" idx="3"/>
            <a:endCxn id="77" idx="1"/>
          </p:cNvCxnSpPr>
          <p:nvPr/>
        </p:nvCxnSpPr>
        <p:spPr>
          <a:xfrm flipV="1">
            <a:off x="5345383" y="5927988"/>
            <a:ext cx="2136546" cy="833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7101233" y="4082980"/>
            <a:ext cx="26561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Meets in common to ensure alignment</a:t>
            </a:r>
            <a:endParaRPr lang="en-GB" sz="1100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88755" y="3767430"/>
            <a:ext cx="1552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 smtClean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Includes: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i="1" dirty="0" smtClean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CYPM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i="1" dirty="0" smtClean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Prevention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i="1" dirty="0" smtClean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Planned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i="1" dirty="0" smtClean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Unplanned</a:t>
            </a:r>
          </a:p>
          <a:p>
            <a:endParaRPr lang="en-GB" sz="1100" i="1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942951" y="2917460"/>
            <a:ext cx="132835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 smtClean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Recommendation and advice</a:t>
            </a:r>
            <a:endParaRPr lang="en-GB" sz="1100" i="1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927682" y="3368970"/>
            <a:ext cx="132835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 smtClean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Implementation of decisions</a:t>
            </a:r>
            <a:endParaRPr lang="en-GB" sz="1100" i="1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832824" y="843190"/>
            <a:ext cx="31110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Each ICB makes recommendations to its respective LA on aligned fund services</a:t>
            </a:r>
          </a:p>
          <a:p>
            <a:endParaRPr lang="en-GB" sz="1100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r>
              <a:rPr lang="en-GB" sz="1100" dirty="0" smtClean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Each LA agrees an annual budget and delegation scheme for its respective ICB (with C&amp;H CCG)</a:t>
            </a:r>
          </a:p>
        </p:txBody>
      </p:sp>
      <p:cxnSp>
        <p:nvCxnSpPr>
          <p:cNvPr id="159" name="Straight Arrow Connector 158"/>
          <p:cNvCxnSpPr/>
          <p:nvPr/>
        </p:nvCxnSpPr>
        <p:spPr>
          <a:xfrm flipH="1">
            <a:off x="8332184" y="966973"/>
            <a:ext cx="13315" cy="865207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flipH="1">
            <a:off x="8600566" y="966973"/>
            <a:ext cx="24818" cy="865207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ight Brace 161"/>
          <p:cNvSpPr/>
          <p:nvPr/>
        </p:nvSpPr>
        <p:spPr>
          <a:xfrm>
            <a:off x="7588155" y="882149"/>
            <a:ext cx="562189" cy="963063"/>
          </a:xfrm>
          <a:prstGeom prst="rightBrace">
            <a:avLst>
              <a:gd name="adj1" fmla="val 8333"/>
              <a:gd name="adj2" fmla="val 54232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4 Our Workstreams</a:t>
            </a:r>
            <a:endParaRPr lang="en-GB" sz="4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258618" y="1496291"/>
            <a:ext cx="2587338" cy="376843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400" b="1" dirty="0" smtClean="0"/>
              <a:t>Unplanned Care</a:t>
            </a:r>
          </a:p>
          <a:p>
            <a:pPr lvl="0"/>
            <a:r>
              <a:rPr lang="en-GB" sz="1200" b="1" dirty="0" smtClean="0"/>
              <a:t>(SRO – Tracey Fletcher, HUHFT)</a:t>
            </a:r>
          </a:p>
          <a:p>
            <a:pPr lvl="0"/>
            <a:endParaRPr lang="en-GB" sz="1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Neighbourhoods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Discharge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Single point of contact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111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End of Life Care</a:t>
            </a:r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9351819" y="1496291"/>
            <a:ext cx="2610427" cy="3768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 dirty="0" smtClean="0"/>
              <a:t>Children, Young People and Maternity Services</a:t>
            </a:r>
          </a:p>
          <a:p>
            <a:r>
              <a:rPr lang="en-GB" sz="1200" b="1" dirty="0" smtClean="0"/>
              <a:t>(SRO – Angela Scattergood, LBH)</a:t>
            </a:r>
          </a:p>
          <a:p>
            <a:endParaRPr lang="en-GB" sz="1200" b="1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dirty="0"/>
              <a:t>Improving Children’s and young people’s emotional health and wellbeing, including CAMHS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dirty="0"/>
              <a:t>Health support for vulnerable groups to reduce health inequalities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dirty="0"/>
              <a:t>Improving the offer of care across Maternity and Early </a:t>
            </a:r>
            <a:r>
              <a:rPr lang="en-GB" sz="1100" dirty="0" smtClean="0"/>
              <a:t>Years</a:t>
            </a:r>
          </a:p>
          <a:p>
            <a:pPr lvl="0"/>
            <a:endParaRPr lang="en-GB" sz="1100" dirty="0"/>
          </a:p>
          <a:p>
            <a:pPr lvl="0"/>
            <a:endParaRPr lang="en-GB" sz="1100" dirty="0" smtClean="0"/>
          </a:p>
          <a:p>
            <a:pPr lvl="0"/>
            <a:endParaRPr lang="en-GB" sz="1100" dirty="0"/>
          </a:p>
          <a:p>
            <a:pPr lvl="0"/>
            <a:endParaRPr lang="en-GB" sz="1100" dirty="0" smtClean="0"/>
          </a:p>
          <a:p>
            <a:pPr lvl="0"/>
            <a:endParaRPr lang="en-GB" sz="1100" dirty="0"/>
          </a:p>
          <a:p>
            <a:pPr lvl="0"/>
            <a:endParaRPr lang="en-GB" sz="1100" dirty="0" smtClean="0"/>
          </a:p>
          <a:p>
            <a:pPr lvl="0"/>
            <a:endParaRPr lang="en-GB" sz="1100" dirty="0" smtClean="0"/>
          </a:p>
          <a:p>
            <a:pPr lvl="0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5" name="Rounded Rectangle 4"/>
          <p:cNvSpPr/>
          <p:nvPr/>
        </p:nvSpPr>
        <p:spPr>
          <a:xfrm>
            <a:off x="6291119" y="1496290"/>
            <a:ext cx="2676237" cy="376843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400" b="1" dirty="0" smtClean="0"/>
              <a:t>Prevention</a:t>
            </a:r>
          </a:p>
          <a:p>
            <a:pPr lvl="0"/>
            <a:r>
              <a:rPr lang="en-GB" sz="1200" b="1" dirty="0" smtClean="0"/>
              <a:t>(SRO – Anne Canning, LBH)</a:t>
            </a:r>
            <a:endParaRPr lang="en-GB" sz="1200" b="1" dirty="0"/>
          </a:p>
          <a:p>
            <a:pPr lvl="0"/>
            <a:endParaRPr lang="en-GB" sz="1400" b="1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100" dirty="0"/>
              <a:t>Prevention and management of diabetes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100" dirty="0"/>
              <a:t>Smoking: new cessation services, targeting high smoking prevalence groups and Smokefree sites</a:t>
            </a:r>
          </a:p>
          <a:p>
            <a:pPr marL="180000" lvl="1" indent="-285750">
              <a:buFont typeface="Arial" panose="020B0604020202020204" pitchFamily="34" charset="0"/>
              <a:buChar char="•"/>
            </a:pPr>
            <a:r>
              <a:rPr lang="en-GB" sz="1100" dirty="0"/>
              <a:t>Prevention and management of stroke and respiratory disease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100" dirty="0"/>
              <a:t>Increase NHS Health Checks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100" dirty="0"/>
              <a:t>Smoking and alcohol brief advice within acute settings (developing model for Making Every Contact Count)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100" dirty="0"/>
              <a:t>Workplace health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100" dirty="0"/>
              <a:t>New sexual health service </a:t>
            </a:r>
            <a:r>
              <a:rPr lang="en-GB" sz="1100" dirty="0" smtClean="0"/>
              <a:t>models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100" dirty="0" smtClean="0"/>
              <a:t>Joint Healthier Hackney and City Fund</a:t>
            </a:r>
          </a:p>
          <a:p>
            <a:pPr marL="0" lvl="1"/>
            <a:endParaRPr lang="en-GB" sz="1100" dirty="0"/>
          </a:p>
        </p:txBody>
      </p:sp>
      <p:sp>
        <p:nvSpPr>
          <p:cNvPr id="6" name="Rounded Rectangle 5"/>
          <p:cNvSpPr/>
          <p:nvPr/>
        </p:nvSpPr>
        <p:spPr>
          <a:xfrm>
            <a:off x="3230419" y="1496291"/>
            <a:ext cx="2676237" cy="376843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400" b="1" dirty="0" smtClean="0"/>
              <a:t>Planned Care</a:t>
            </a:r>
          </a:p>
          <a:p>
            <a:pPr lvl="0"/>
            <a:r>
              <a:rPr lang="en-GB" sz="1200" b="1" dirty="0" smtClean="0"/>
              <a:t>(SRO – </a:t>
            </a:r>
            <a:r>
              <a:rPr lang="en-GB" sz="1200" b="1" smtClean="0"/>
              <a:t>Simon Cribbens, </a:t>
            </a:r>
            <a:r>
              <a:rPr lang="en-GB" sz="1200" b="1" dirty="0" smtClean="0"/>
              <a:t>CoLC)</a:t>
            </a:r>
            <a:endParaRPr lang="en-GB" sz="1200" b="1" dirty="0"/>
          </a:p>
          <a:p>
            <a:pPr lvl="0"/>
            <a:endParaRPr lang="en-GB" sz="1400" b="1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Outpatient transformation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Continuing care (including CHC processes and pooling budgets) and residential care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Cancer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IAPT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Anti-coagulation 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Community health services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Housing</a:t>
            </a:r>
          </a:p>
          <a:p>
            <a:pPr marL="0" lvl="1"/>
            <a:endParaRPr lang="en-GB" sz="1200" dirty="0"/>
          </a:p>
          <a:p>
            <a:pPr marL="0" lvl="1"/>
            <a:endParaRPr lang="en-GB" sz="1200" dirty="0" smtClean="0"/>
          </a:p>
          <a:p>
            <a:pPr marL="0" lvl="1"/>
            <a:endParaRPr lang="en-GB" sz="1200" dirty="0"/>
          </a:p>
          <a:p>
            <a:pPr marL="0" lvl="1"/>
            <a:endParaRPr lang="en-GB" sz="1200" dirty="0" smtClean="0"/>
          </a:p>
          <a:p>
            <a:pPr marL="0" lvl="1"/>
            <a:endParaRPr lang="en-GB" sz="1200" dirty="0"/>
          </a:p>
          <a:p>
            <a:pPr marL="0" lvl="1"/>
            <a:endParaRPr lang="en-GB" sz="1200" dirty="0" smtClean="0"/>
          </a:p>
          <a:p>
            <a:pPr marL="0" lvl="1"/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58618" y="5467927"/>
            <a:ext cx="1150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partnership has agreed to organise its work around four priority workstreams, each with its own key areas of focus and transformation initiatives. Each workstream has a Clinical/practitioner lead and a Public and Patient Representative.</a:t>
            </a:r>
            <a:endParaRPr lang="en-GB" dirty="0"/>
          </a:p>
        </p:txBody>
      </p:sp>
      <p:pic>
        <p:nvPicPr>
          <p:cNvPr id="9" name="Picture 8" descr="C:\Users\Benjamin\AppData\Local\Temp\Rar$DIa0.785\Hackney_Logo [RGB]_A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544" y="6443914"/>
            <a:ext cx="941561" cy="27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mage result for city of london corporation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392" y="6205458"/>
            <a:ext cx="481480" cy="505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Benjamin\Downloads\CCG NHS 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1070" y="6141020"/>
            <a:ext cx="925512" cy="5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2944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3197" y="323006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Engagement of Patients and the Public</a:t>
            </a:r>
            <a:endParaRPr lang="en-GB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6851" y="1634766"/>
            <a:ext cx="1114829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Public and patient voice informs all of our work  through a network of patient and user groups across health and social </a:t>
            </a:r>
            <a:r>
              <a:rPr lang="en-GB" sz="2400" dirty="0" smtClean="0"/>
              <a:t>care</a:t>
            </a:r>
            <a:endParaRPr lang="en-GB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Public </a:t>
            </a:r>
            <a:r>
              <a:rPr lang="en-GB" sz="2400" dirty="0"/>
              <a:t>and Service-user representatives are  represented in all of the workstreams and other decision-making </a:t>
            </a:r>
            <a:r>
              <a:rPr lang="en-GB" sz="2400" dirty="0" smtClean="0"/>
              <a:t>structures</a:t>
            </a:r>
            <a:endParaRPr lang="en-GB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We have established an Engagement ’enabler group’ with a specific focus on ensuring  patients are fully involved in all service </a:t>
            </a:r>
            <a:r>
              <a:rPr lang="en-GB" sz="2400" dirty="0" smtClean="0"/>
              <a:t>redesign</a:t>
            </a:r>
            <a:endParaRPr lang="en-GB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The engagement group has led on the development of a ‘Co-Production Charter’, for patients to be involved at all stages of </a:t>
            </a:r>
            <a:r>
              <a:rPr lang="en-GB" sz="2400" dirty="0" smtClean="0"/>
              <a:t>design</a:t>
            </a:r>
            <a:endParaRPr lang="en-GB" dirty="0"/>
          </a:p>
        </p:txBody>
      </p:sp>
      <p:pic>
        <p:nvPicPr>
          <p:cNvPr id="6" name="Picture 5" descr="C:\Users\Benjamin\AppData\Local\Temp\Rar$DIa0.785\Hackney_Logo [RGB]_A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363" y="6110605"/>
            <a:ext cx="1676400" cy="40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 result for city of london corporation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120" y="5557202"/>
            <a:ext cx="857250" cy="1106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Benjamin\Downloads\CCG NHS 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0997" y="5807710"/>
            <a:ext cx="1647825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7593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1283</Words>
  <Application>Microsoft Office PowerPoint</Application>
  <PresentationFormat>Custom</PresentationFormat>
  <Paragraphs>183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Hackney Devolution Pilot Cllr Jonathan McShane &amp; Devora Wolfson </vt:lpstr>
      <vt:lpstr> The start of our journey</vt:lpstr>
      <vt:lpstr>What we did</vt:lpstr>
      <vt:lpstr>Who is involved?</vt:lpstr>
      <vt:lpstr>PowerPoint Presentation</vt:lpstr>
      <vt:lpstr>Our Collective Ambition</vt:lpstr>
      <vt:lpstr>PowerPoint Presentation</vt:lpstr>
      <vt:lpstr>4 Our Workstreams</vt:lpstr>
      <vt:lpstr>Engagement of Patients and the Public</vt:lpstr>
      <vt:lpstr>Key Lessons from our Pilot</vt:lpstr>
      <vt:lpstr>Our achievements this year include: </vt:lpstr>
      <vt:lpstr>Our challenges</vt:lpstr>
      <vt:lpstr>What devolution could offers us locally</vt:lpstr>
      <vt:lpstr>Next steps for our pilot:  </vt:lpstr>
    </vt:vector>
  </TitlesOfParts>
  <Company>NEL CSU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Hopkinson, Matthew - Corporate Services Officer</dc:creator>
  <cp:lastModifiedBy>Anastasia Mulenga</cp:lastModifiedBy>
  <cp:revision>58</cp:revision>
  <cp:lastPrinted>2018-01-24T12:08:35Z</cp:lastPrinted>
  <dcterms:created xsi:type="dcterms:W3CDTF">2017-11-27T11:25:00Z</dcterms:created>
  <dcterms:modified xsi:type="dcterms:W3CDTF">2018-01-31T14:40:15Z</dcterms:modified>
</cp:coreProperties>
</file>