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661" r:id="rId5"/>
    <p:sldMasterId id="2147483666" r:id="rId6"/>
    <p:sldMasterId id="2147483699" r:id="rId7"/>
    <p:sldMasterId id="2147483719" r:id="rId8"/>
    <p:sldMasterId id="2147483721" r:id="rId9"/>
    <p:sldMasterId id="2147483740" r:id="rId10"/>
    <p:sldMasterId id="2147483663" r:id="rId11"/>
    <p:sldMasterId id="2147483853" r:id="rId12"/>
  </p:sldMasterIdLst>
  <p:notesMasterIdLst>
    <p:notesMasterId r:id="rId46"/>
  </p:notesMasterIdLst>
  <p:sldIdLst>
    <p:sldId id="1861" r:id="rId13"/>
    <p:sldId id="1919" r:id="rId14"/>
    <p:sldId id="1878" r:id="rId15"/>
    <p:sldId id="1911" r:id="rId16"/>
    <p:sldId id="1815" r:id="rId17"/>
    <p:sldId id="1876" r:id="rId18"/>
    <p:sldId id="1918" r:id="rId19"/>
    <p:sldId id="1930" r:id="rId20"/>
    <p:sldId id="1818" r:id="rId21"/>
    <p:sldId id="1929" r:id="rId22"/>
    <p:sldId id="451" r:id="rId23"/>
    <p:sldId id="452" r:id="rId24"/>
    <p:sldId id="453" r:id="rId25"/>
    <p:sldId id="444" r:id="rId26"/>
    <p:sldId id="450" r:id="rId27"/>
    <p:sldId id="443" r:id="rId28"/>
    <p:sldId id="448" r:id="rId29"/>
    <p:sldId id="449" r:id="rId30"/>
    <p:sldId id="1927" r:id="rId31"/>
    <p:sldId id="456" r:id="rId32"/>
    <p:sldId id="266" r:id="rId33"/>
    <p:sldId id="457" r:id="rId34"/>
    <p:sldId id="1928" r:id="rId35"/>
    <p:sldId id="260" r:id="rId36"/>
    <p:sldId id="267" r:id="rId37"/>
    <p:sldId id="258" r:id="rId38"/>
    <p:sldId id="259" r:id="rId39"/>
    <p:sldId id="268" r:id="rId40"/>
    <p:sldId id="263" r:id="rId41"/>
    <p:sldId id="256" r:id="rId42"/>
    <p:sldId id="1933" r:id="rId43"/>
    <p:sldId id="1934" r:id="rId44"/>
    <p:sldId id="193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30AB86-F659-489C-A6AF-F53E51E9B59B}">
          <p14:sldIdLst>
            <p14:sldId id="1861"/>
            <p14:sldId id="1919"/>
            <p14:sldId id="1878"/>
            <p14:sldId id="1911"/>
            <p14:sldId id="1815"/>
            <p14:sldId id="1876"/>
            <p14:sldId id="1918"/>
            <p14:sldId id="1930"/>
            <p14:sldId id="1818"/>
            <p14:sldId id="1929"/>
            <p14:sldId id="451"/>
            <p14:sldId id="452"/>
            <p14:sldId id="453"/>
            <p14:sldId id="444"/>
            <p14:sldId id="450"/>
            <p14:sldId id="443"/>
            <p14:sldId id="448"/>
            <p14:sldId id="449"/>
            <p14:sldId id="1927"/>
            <p14:sldId id="456"/>
            <p14:sldId id="266"/>
            <p14:sldId id="457"/>
            <p14:sldId id="1928"/>
            <p14:sldId id="260"/>
            <p14:sldId id="267"/>
            <p14:sldId id="258"/>
            <p14:sldId id="259"/>
            <p14:sldId id="268"/>
            <p14:sldId id="263"/>
            <p14:sldId id="256"/>
            <p14:sldId id="1933"/>
            <p14:sldId id="1934"/>
            <p14:sldId id="19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 de Botton" initials="OdB" lastIdx="4" clrIdx="0">
    <p:extLst>
      <p:ext uri="{19B8F6BF-5375-455C-9EA6-DF929625EA0E}">
        <p15:presenceInfo xmlns:p15="http://schemas.microsoft.com/office/powerpoint/2012/main" userId="S::odebotton@careersandenterprise.co.uk::251d760f-e22a-4fe4-822d-0385fef794d0" providerId="AD"/>
      </p:ext>
    </p:extLst>
  </p:cmAuthor>
  <p:cmAuthor id="2" name="Anna Frazer" initials="AF" lastIdx="1" clrIdx="1">
    <p:extLst>
      <p:ext uri="{19B8F6BF-5375-455C-9EA6-DF929625EA0E}">
        <p15:presenceInfo xmlns:p15="http://schemas.microsoft.com/office/powerpoint/2012/main" userId="S::afrazer@careersandenterprise.co.uk::595c09d8-77e4-4367-971d-a32007f1df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A8"/>
    <a:srgbClr val="336699"/>
    <a:srgbClr val="02689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FD9D8D-EEFE-4E3D-BCC2-ACEAA79F0F3A}" v="205" dt="2021-11-18T11:19:17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79082" autoAdjust="0"/>
  </p:normalViewPr>
  <p:slideViewPr>
    <p:cSldViewPr snapToGrid="0">
      <p:cViewPr varScale="1">
        <p:scale>
          <a:sx n="53" d="100"/>
          <a:sy n="53" d="100"/>
        </p:scale>
        <p:origin x="1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w\Desktop\LEAN\LEAN%20Impact%20Report\LEAN%20Impact%20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w\Desktop\LEAN\LEAN%20Impact%20Report\LEAN%20Impact%20Sta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000" b="1" i="0" baseline="0">
                <a:effectLst/>
              </a:rPr>
              <a:t>% Schools and Colleges to Fully Achieve the Benchmarks</a:t>
            </a:r>
            <a:r>
              <a:rPr lang="en-GB" sz="1000" b="0" i="0" baseline="0">
                <a:effectLst/>
              </a:rPr>
              <a:t> - February 2021</a:t>
            </a:r>
            <a:endParaRPr lang="en-GB" sz="10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598653673373051E-2"/>
          <c:y val="0.18653957344597916"/>
          <c:w val="0.88618646197388085"/>
          <c:h val="0.49787347258493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Sheet2!$G$2</c:f>
              <c:strCache>
                <c:ptCount val="1"/>
                <c:pt idx="0">
                  <c:v>London - Matched Institutions N = 407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Sheet2!$F$3:$F$10</c:f>
              <c:strCache>
                <c:ptCount val="8"/>
                <c:pt idx="0">
                  <c:v>Benchmark one</c:v>
                </c:pt>
                <c:pt idx="1">
                  <c:v>Benchmark two</c:v>
                </c:pt>
                <c:pt idx="2">
                  <c:v>Benchmark three</c:v>
                </c:pt>
                <c:pt idx="3">
                  <c:v>Benchmark four</c:v>
                </c:pt>
                <c:pt idx="4">
                  <c:v>Benchmark five</c:v>
                </c:pt>
                <c:pt idx="5">
                  <c:v>Benchmark six</c:v>
                </c:pt>
                <c:pt idx="6">
                  <c:v>Benchmark seven</c:v>
                </c:pt>
                <c:pt idx="7">
                  <c:v>Benchmark eight</c:v>
                </c:pt>
              </c:strCache>
            </c:strRef>
          </c:cat>
          <c:val>
            <c:numRef>
              <c:f>Sheet2!$G$3:$G$10</c:f>
              <c:numCache>
                <c:formatCode>0%</c:formatCode>
                <c:ptCount val="8"/>
                <c:pt idx="0">
                  <c:v>0.26779999999999998</c:v>
                </c:pt>
                <c:pt idx="1">
                  <c:v>0.43</c:v>
                </c:pt>
                <c:pt idx="2">
                  <c:v>0.28000000000000003</c:v>
                </c:pt>
                <c:pt idx="3">
                  <c:v>0.44</c:v>
                </c:pt>
                <c:pt idx="4">
                  <c:v>0.48</c:v>
                </c:pt>
                <c:pt idx="5">
                  <c:v>0.38</c:v>
                </c:pt>
                <c:pt idx="6">
                  <c:v>0.16</c:v>
                </c:pt>
                <c:pt idx="7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9E-F84F-9B9F-0677742ED8E6}"/>
            </c:ext>
          </c:extLst>
        </c:ser>
        <c:ser>
          <c:idx val="1"/>
          <c:order val="1"/>
          <c:tx>
            <c:strRef>
              <c:f>Sheet2!$H$2</c:f>
              <c:strCache>
                <c:ptCount val="1"/>
                <c:pt idx="0">
                  <c:v>National - Matched Institutions N = 3039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Sheet2!$F$3:$F$10</c:f>
              <c:strCache>
                <c:ptCount val="8"/>
                <c:pt idx="0">
                  <c:v>Benchmark one</c:v>
                </c:pt>
                <c:pt idx="1">
                  <c:v>Benchmark two</c:v>
                </c:pt>
                <c:pt idx="2">
                  <c:v>Benchmark three</c:v>
                </c:pt>
                <c:pt idx="3">
                  <c:v>Benchmark four</c:v>
                </c:pt>
                <c:pt idx="4">
                  <c:v>Benchmark five</c:v>
                </c:pt>
                <c:pt idx="5">
                  <c:v>Benchmark six</c:v>
                </c:pt>
                <c:pt idx="6">
                  <c:v>Benchmark seven</c:v>
                </c:pt>
                <c:pt idx="7">
                  <c:v>Benchmark eight</c:v>
                </c:pt>
              </c:strCache>
            </c:strRef>
          </c:cat>
          <c:val>
            <c:numRef>
              <c:f>Sheet2!$H$3:$H$10</c:f>
              <c:numCache>
                <c:formatCode>0%</c:formatCode>
                <c:ptCount val="8"/>
                <c:pt idx="0">
                  <c:v>0.39</c:v>
                </c:pt>
                <c:pt idx="1">
                  <c:v>0.62</c:v>
                </c:pt>
                <c:pt idx="2">
                  <c:v>0.34</c:v>
                </c:pt>
                <c:pt idx="3">
                  <c:v>0.56000000000000005</c:v>
                </c:pt>
                <c:pt idx="4">
                  <c:v>0.6</c:v>
                </c:pt>
                <c:pt idx="5">
                  <c:v>0.42</c:v>
                </c:pt>
                <c:pt idx="6">
                  <c:v>0.34</c:v>
                </c:pt>
                <c:pt idx="7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9E-F84F-9B9F-0677742ED8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38172208"/>
        <c:axId val="1716708560"/>
      </c:barChart>
      <c:catAx>
        <c:axId val="173817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6708560"/>
        <c:crosses val="autoZero"/>
        <c:auto val="1"/>
        <c:lblAlgn val="ctr"/>
        <c:lblOffset val="100"/>
        <c:noMultiLvlLbl val="0"/>
      </c:catAx>
      <c:valAx>
        <c:axId val="171670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817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682867282590622E-4"/>
          <c:y val="0.8669131541977424"/>
          <c:w val="0.99886634265434815"/>
          <c:h val="0.100158462443277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000" baseline="0"/>
              <a:t>% schools and colleges to Fully achieve the Benchmarks in London 2018 vs 2021 </a:t>
            </a:r>
            <a:endParaRPr lang="en-GB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Sheet2!$O$2</c:f>
              <c:strCache>
                <c:ptCount val="1"/>
                <c:pt idx="0">
                  <c:v>London September 2018 (266)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Sheet2!$N$3:$N$10</c:f>
              <c:strCache>
                <c:ptCount val="8"/>
                <c:pt idx="0">
                  <c:v>Benchmark one</c:v>
                </c:pt>
                <c:pt idx="1">
                  <c:v>Benchmark two</c:v>
                </c:pt>
                <c:pt idx="2">
                  <c:v>Benchmark three</c:v>
                </c:pt>
                <c:pt idx="3">
                  <c:v>Benchmark four</c:v>
                </c:pt>
                <c:pt idx="4">
                  <c:v>Benchmark five</c:v>
                </c:pt>
                <c:pt idx="5">
                  <c:v>Benchmark six</c:v>
                </c:pt>
                <c:pt idx="6">
                  <c:v>Benchmark seven</c:v>
                </c:pt>
                <c:pt idx="7">
                  <c:v>Benchmark eight</c:v>
                </c:pt>
              </c:strCache>
            </c:strRef>
          </c:cat>
          <c:val>
            <c:numRef>
              <c:f>Sheet2!$O$3:$O$10</c:f>
              <c:numCache>
                <c:formatCode>0%</c:formatCode>
                <c:ptCount val="8"/>
                <c:pt idx="0">
                  <c:v>0.06</c:v>
                </c:pt>
                <c:pt idx="1">
                  <c:v>0.28000000000000003</c:v>
                </c:pt>
                <c:pt idx="2">
                  <c:v>0.17</c:v>
                </c:pt>
                <c:pt idx="3">
                  <c:v>0.27</c:v>
                </c:pt>
                <c:pt idx="4">
                  <c:v>0.35</c:v>
                </c:pt>
                <c:pt idx="5">
                  <c:v>0.33</c:v>
                </c:pt>
                <c:pt idx="6">
                  <c:v>0.09</c:v>
                </c:pt>
                <c:pt idx="7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31-5446-AC80-46C0454FDEFB}"/>
            </c:ext>
          </c:extLst>
        </c:ser>
        <c:ser>
          <c:idx val="1"/>
          <c:order val="1"/>
          <c:tx>
            <c:strRef>
              <c:f>Sheet2!$P$2</c:f>
              <c:strCache>
                <c:ptCount val="1"/>
                <c:pt idx="0">
                  <c:v>London - February 2021 (407)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Sheet2!$N$3:$N$10</c:f>
              <c:strCache>
                <c:ptCount val="8"/>
                <c:pt idx="0">
                  <c:v>Benchmark one</c:v>
                </c:pt>
                <c:pt idx="1">
                  <c:v>Benchmark two</c:v>
                </c:pt>
                <c:pt idx="2">
                  <c:v>Benchmark three</c:v>
                </c:pt>
                <c:pt idx="3">
                  <c:v>Benchmark four</c:v>
                </c:pt>
                <c:pt idx="4">
                  <c:v>Benchmark five</c:v>
                </c:pt>
                <c:pt idx="5">
                  <c:v>Benchmark six</c:v>
                </c:pt>
                <c:pt idx="6">
                  <c:v>Benchmark seven</c:v>
                </c:pt>
                <c:pt idx="7">
                  <c:v>Benchmark eight</c:v>
                </c:pt>
              </c:strCache>
            </c:strRef>
          </c:cat>
          <c:val>
            <c:numRef>
              <c:f>Sheet2!$P$3:$P$10</c:f>
              <c:numCache>
                <c:formatCode>0%</c:formatCode>
                <c:ptCount val="8"/>
                <c:pt idx="0">
                  <c:v>0.26779999999999998</c:v>
                </c:pt>
                <c:pt idx="1">
                  <c:v>0.43</c:v>
                </c:pt>
                <c:pt idx="2">
                  <c:v>0.28000000000000003</c:v>
                </c:pt>
                <c:pt idx="3">
                  <c:v>0.44</c:v>
                </c:pt>
                <c:pt idx="4">
                  <c:v>0.48</c:v>
                </c:pt>
                <c:pt idx="5">
                  <c:v>0.38</c:v>
                </c:pt>
                <c:pt idx="6">
                  <c:v>0.16</c:v>
                </c:pt>
                <c:pt idx="7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31-5446-AC80-46C0454FDE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85299647"/>
        <c:axId val="1884960095"/>
      </c:barChart>
      <c:catAx>
        <c:axId val="1885299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4960095"/>
        <c:crosses val="autoZero"/>
        <c:auto val="1"/>
        <c:lblAlgn val="ctr"/>
        <c:lblOffset val="100"/>
        <c:noMultiLvlLbl val="0"/>
      </c:catAx>
      <c:valAx>
        <c:axId val="1884960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529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640DFA-D420-41FA-8D64-D2F087DEA07A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AA194279-2807-4FA1-89FE-AF66CCB7E17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tx1"/>
              </a:solidFill>
            </a:rPr>
            <a:t>1 x </a:t>
          </a:r>
        </a:p>
        <a:p>
          <a:pPr>
            <a:lnSpc>
              <a:spcPct val="100000"/>
            </a:lnSpc>
          </a:pPr>
          <a:r>
            <a:rPr lang="en-GB" dirty="0">
              <a:solidFill>
                <a:schemeClr val="tx1"/>
              </a:solidFill>
            </a:rPr>
            <a:t>Strategic </a:t>
          </a:r>
        </a:p>
        <a:p>
          <a:pPr>
            <a:lnSpc>
              <a:spcPct val="100000"/>
            </a:lnSpc>
          </a:pPr>
          <a:r>
            <a:rPr lang="en-GB" dirty="0">
              <a:solidFill>
                <a:schemeClr val="tx1"/>
              </a:solidFill>
            </a:rPr>
            <a:t>Hub Lead</a:t>
          </a:r>
        </a:p>
      </dgm:t>
    </dgm:pt>
    <dgm:pt modelId="{A4EFEEA1-FE74-4FE8-A861-3C22AC74636E}" type="parTrans" cxnId="{376644E0-10C7-45D7-9343-AC151E60320F}">
      <dgm:prSet/>
      <dgm:spPr/>
      <dgm:t>
        <a:bodyPr/>
        <a:lstStyle/>
        <a:p>
          <a:endParaRPr lang="en-GB"/>
        </a:p>
      </dgm:t>
    </dgm:pt>
    <dgm:pt modelId="{7B744AF7-D57B-4ED6-B09D-50B555B7B9D8}" type="sibTrans" cxnId="{376644E0-10C7-45D7-9343-AC151E60320F}">
      <dgm:prSet/>
      <dgm:spPr/>
      <dgm:t>
        <a:bodyPr/>
        <a:lstStyle/>
        <a:p>
          <a:endParaRPr lang="en-GB"/>
        </a:p>
      </dgm:t>
    </dgm:pt>
    <dgm:pt modelId="{22DE064E-CC44-4A6C-9178-9957F03B0ADE}">
      <dgm:prSet phldrT="[Text]"/>
      <dgm:spPr/>
      <dgm:t>
        <a:bodyPr/>
        <a:lstStyle/>
        <a:p>
          <a:r>
            <a:rPr lang="en-GB" dirty="0"/>
            <a:t>1 x Operations Lead</a:t>
          </a:r>
        </a:p>
      </dgm:t>
    </dgm:pt>
    <dgm:pt modelId="{68A9B2F1-A1B0-4927-9EB2-73414293124E}" type="parTrans" cxnId="{816D5025-F421-42CF-A1E8-79E20A1C958B}">
      <dgm:prSet/>
      <dgm:spPr/>
      <dgm:t>
        <a:bodyPr/>
        <a:lstStyle/>
        <a:p>
          <a:endParaRPr lang="en-GB"/>
        </a:p>
      </dgm:t>
    </dgm:pt>
    <dgm:pt modelId="{EEF97AD5-BEC6-419D-804E-8A33A1D5C902}" type="sibTrans" cxnId="{816D5025-F421-42CF-A1E8-79E20A1C958B}">
      <dgm:prSet/>
      <dgm:spPr/>
      <dgm:t>
        <a:bodyPr/>
        <a:lstStyle/>
        <a:p>
          <a:endParaRPr lang="en-GB"/>
        </a:p>
      </dgm:t>
    </dgm:pt>
    <dgm:pt modelId="{52E367FB-2FB2-4514-A479-5230C7DA3FFA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5.5 x Enterprise Coordinators</a:t>
          </a:r>
        </a:p>
      </dgm:t>
    </dgm:pt>
    <dgm:pt modelId="{9FBEEE39-EE21-4AF6-88D7-8EF07C99F32D}" type="parTrans" cxnId="{1018D15F-497B-4F11-AC10-918CA8C1E328}">
      <dgm:prSet/>
      <dgm:spPr/>
      <dgm:t>
        <a:bodyPr/>
        <a:lstStyle/>
        <a:p>
          <a:endParaRPr lang="en-GB"/>
        </a:p>
      </dgm:t>
    </dgm:pt>
    <dgm:pt modelId="{7CF0F7D2-5487-4611-80E7-0FC12936E6B8}" type="sibTrans" cxnId="{1018D15F-497B-4F11-AC10-918CA8C1E328}">
      <dgm:prSet/>
      <dgm:spPr/>
      <dgm:t>
        <a:bodyPr/>
        <a:lstStyle/>
        <a:p>
          <a:endParaRPr lang="en-GB"/>
        </a:p>
      </dgm:t>
    </dgm:pt>
    <dgm:pt modelId="{98499A9A-CD6A-4B3B-B8A6-6AC7AEF44349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GB" dirty="0"/>
            <a:t>1 x Employer Engagement Officer</a:t>
          </a:r>
        </a:p>
      </dgm:t>
    </dgm:pt>
    <dgm:pt modelId="{E37F61E9-95DE-4FD5-B900-30358E211DFC}" type="parTrans" cxnId="{D4443050-CE0C-4EBF-95CE-433C4E9D13F4}">
      <dgm:prSet/>
      <dgm:spPr/>
      <dgm:t>
        <a:bodyPr/>
        <a:lstStyle/>
        <a:p>
          <a:endParaRPr lang="en-GB"/>
        </a:p>
      </dgm:t>
    </dgm:pt>
    <dgm:pt modelId="{66BB004B-FA84-4576-852B-8C6AE18D535F}" type="sibTrans" cxnId="{D4443050-CE0C-4EBF-95CE-433C4E9D13F4}">
      <dgm:prSet/>
      <dgm:spPr/>
      <dgm:t>
        <a:bodyPr/>
        <a:lstStyle/>
        <a:p>
          <a:endParaRPr lang="en-GB"/>
        </a:p>
      </dgm:t>
    </dgm:pt>
    <dgm:pt modelId="{5A40D207-17FA-40E5-A473-9C8C85BB97FA}" type="pres">
      <dgm:prSet presAssocID="{2A640DFA-D420-41FA-8D64-D2F087DEA07A}" presName="Name0" presStyleCnt="0">
        <dgm:presLayoutVars>
          <dgm:dir/>
          <dgm:animLvl val="lvl"/>
          <dgm:resizeHandles val="exact"/>
        </dgm:presLayoutVars>
      </dgm:prSet>
      <dgm:spPr/>
    </dgm:pt>
    <dgm:pt modelId="{A01D3D2A-210F-4E38-9551-98A682A23063}" type="pres">
      <dgm:prSet presAssocID="{AA194279-2807-4FA1-89FE-AF66CCB7E175}" presName="Name8" presStyleCnt="0"/>
      <dgm:spPr/>
    </dgm:pt>
    <dgm:pt modelId="{9FAB2E53-D92B-46A9-B748-965D0B2BAA43}" type="pres">
      <dgm:prSet presAssocID="{AA194279-2807-4FA1-89FE-AF66CCB7E175}" presName="level" presStyleLbl="node1" presStyleIdx="0" presStyleCnt="4" custScaleY="172566">
        <dgm:presLayoutVars>
          <dgm:chMax val="1"/>
          <dgm:bulletEnabled val="1"/>
        </dgm:presLayoutVars>
      </dgm:prSet>
      <dgm:spPr/>
    </dgm:pt>
    <dgm:pt modelId="{6652544B-9EFB-4BB2-B849-8F01D17FAD61}" type="pres">
      <dgm:prSet presAssocID="{AA194279-2807-4FA1-89FE-AF66CCB7E17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C378721-2117-4AF4-80F2-ED988BF50500}" type="pres">
      <dgm:prSet presAssocID="{22DE064E-CC44-4A6C-9178-9957F03B0ADE}" presName="Name8" presStyleCnt="0"/>
      <dgm:spPr/>
    </dgm:pt>
    <dgm:pt modelId="{6DC1D9F6-D211-4A32-B65A-33F1ECC6C412}" type="pres">
      <dgm:prSet presAssocID="{22DE064E-CC44-4A6C-9178-9957F03B0ADE}" presName="level" presStyleLbl="node1" presStyleIdx="1" presStyleCnt="4" custScaleY="74628">
        <dgm:presLayoutVars>
          <dgm:chMax val="1"/>
          <dgm:bulletEnabled val="1"/>
        </dgm:presLayoutVars>
      </dgm:prSet>
      <dgm:spPr/>
    </dgm:pt>
    <dgm:pt modelId="{CD077733-D2DA-48F0-B061-29642981F0D2}" type="pres">
      <dgm:prSet presAssocID="{22DE064E-CC44-4A6C-9178-9957F03B0AD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B8BACFA-E7C9-494E-A818-D0031BB24D17}" type="pres">
      <dgm:prSet presAssocID="{98499A9A-CD6A-4B3B-B8A6-6AC7AEF44349}" presName="Name8" presStyleCnt="0"/>
      <dgm:spPr/>
    </dgm:pt>
    <dgm:pt modelId="{B873CC08-80C2-4ADC-AFAD-99E922224B0D}" type="pres">
      <dgm:prSet presAssocID="{98499A9A-CD6A-4B3B-B8A6-6AC7AEF44349}" presName="level" presStyleLbl="node1" presStyleIdx="2" presStyleCnt="4" custScaleY="69266">
        <dgm:presLayoutVars>
          <dgm:chMax val="1"/>
          <dgm:bulletEnabled val="1"/>
        </dgm:presLayoutVars>
      </dgm:prSet>
      <dgm:spPr/>
    </dgm:pt>
    <dgm:pt modelId="{8E411E2A-E89A-47F8-89BA-68384D052684}" type="pres">
      <dgm:prSet presAssocID="{98499A9A-CD6A-4B3B-B8A6-6AC7AEF4434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7BDBA4-3386-4E49-A405-F4891B350050}" type="pres">
      <dgm:prSet presAssocID="{52E367FB-2FB2-4514-A479-5230C7DA3FFA}" presName="Name8" presStyleCnt="0"/>
      <dgm:spPr/>
    </dgm:pt>
    <dgm:pt modelId="{E7D1B26A-D743-4C8D-848A-8D020B87E7B0}" type="pres">
      <dgm:prSet presAssocID="{52E367FB-2FB2-4514-A479-5230C7DA3FFA}" presName="level" presStyleLbl="node1" presStyleIdx="3" presStyleCnt="4" custScaleY="72623" custLinFactNeighborY="-2160">
        <dgm:presLayoutVars>
          <dgm:chMax val="1"/>
          <dgm:bulletEnabled val="1"/>
        </dgm:presLayoutVars>
      </dgm:prSet>
      <dgm:spPr/>
    </dgm:pt>
    <dgm:pt modelId="{37AD09AD-5A43-481E-9B93-0F7BC3E36DA8}" type="pres">
      <dgm:prSet presAssocID="{52E367FB-2FB2-4514-A479-5230C7DA3FF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16D5025-F421-42CF-A1E8-79E20A1C958B}" srcId="{2A640DFA-D420-41FA-8D64-D2F087DEA07A}" destId="{22DE064E-CC44-4A6C-9178-9957F03B0ADE}" srcOrd="1" destOrd="0" parTransId="{68A9B2F1-A1B0-4927-9EB2-73414293124E}" sibTransId="{EEF97AD5-BEC6-419D-804E-8A33A1D5C902}"/>
    <dgm:cxn modelId="{A5F7615D-7D24-4552-B803-752F585DAA9F}" type="presOf" srcId="{98499A9A-CD6A-4B3B-B8A6-6AC7AEF44349}" destId="{B873CC08-80C2-4ADC-AFAD-99E922224B0D}" srcOrd="0" destOrd="0" presId="urn:microsoft.com/office/officeart/2005/8/layout/pyramid1"/>
    <dgm:cxn modelId="{E3F7AC5E-F52D-471D-9353-9B19AC976E9B}" type="presOf" srcId="{2A640DFA-D420-41FA-8D64-D2F087DEA07A}" destId="{5A40D207-17FA-40E5-A473-9C8C85BB97FA}" srcOrd="0" destOrd="0" presId="urn:microsoft.com/office/officeart/2005/8/layout/pyramid1"/>
    <dgm:cxn modelId="{1018D15F-497B-4F11-AC10-918CA8C1E328}" srcId="{2A640DFA-D420-41FA-8D64-D2F087DEA07A}" destId="{52E367FB-2FB2-4514-A479-5230C7DA3FFA}" srcOrd="3" destOrd="0" parTransId="{9FBEEE39-EE21-4AF6-88D7-8EF07C99F32D}" sibTransId="{7CF0F7D2-5487-4611-80E7-0FC12936E6B8}"/>
    <dgm:cxn modelId="{BE8C8F46-4E9C-4D04-93C0-F4D90C74880E}" type="presOf" srcId="{AA194279-2807-4FA1-89FE-AF66CCB7E175}" destId="{6652544B-9EFB-4BB2-B849-8F01D17FAD61}" srcOrd="1" destOrd="0" presId="urn:microsoft.com/office/officeart/2005/8/layout/pyramid1"/>
    <dgm:cxn modelId="{D4443050-CE0C-4EBF-95CE-433C4E9D13F4}" srcId="{2A640DFA-D420-41FA-8D64-D2F087DEA07A}" destId="{98499A9A-CD6A-4B3B-B8A6-6AC7AEF44349}" srcOrd="2" destOrd="0" parTransId="{E37F61E9-95DE-4FD5-B900-30358E211DFC}" sibTransId="{66BB004B-FA84-4576-852B-8C6AE18D535F}"/>
    <dgm:cxn modelId="{6EB5F671-CD36-4ADF-819C-4A9FDE342FB6}" type="presOf" srcId="{52E367FB-2FB2-4514-A479-5230C7DA3FFA}" destId="{37AD09AD-5A43-481E-9B93-0F7BC3E36DA8}" srcOrd="1" destOrd="0" presId="urn:microsoft.com/office/officeart/2005/8/layout/pyramid1"/>
    <dgm:cxn modelId="{A2CB6091-7DAC-4715-83F6-A7508C186F28}" type="presOf" srcId="{22DE064E-CC44-4A6C-9178-9957F03B0ADE}" destId="{CD077733-D2DA-48F0-B061-29642981F0D2}" srcOrd="1" destOrd="0" presId="urn:microsoft.com/office/officeart/2005/8/layout/pyramid1"/>
    <dgm:cxn modelId="{00313D92-AC49-4BC1-AF33-1D07191F72D5}" type="presOf" srcId="{98499A9A-CD6A-4B3B-B8A6-6AC7AEF44349}" destId="{8E411E2A-E89A-47F8-89BA-68384D052684}" srcOrd="1" destOrd="0" presId="urn:microsoft.com/office/officeart/2005/8/layout/pyramid1"/>
    <dgm:cxn modelId="{98831EB3-69D8-461C-A001-3C82998A2425}" type="presOf" srcId="{52E367FB-2FB2-4514-A479-5230C7DA3FFA}" destId="{E7D1B26A-D743-4C8D-848A-8D020B87E7B0}" srcOrd="0" destOrd="0" presId="urn:microsoft.com/office/officeart/2005/8/layout/pyramid1"/>
    <dgm:cxn modelId="{8B1619BC-1F2A-4ED4-90FD-FB439CB78EEE}" type="presOf" srcId="{22DE064E-CC44-4A6C-9178-9957F03B0ADE}" destId="{6DC1D9F6-D211-4A32-B65A-33F1ECC6C412}" srcOrd="0" destOrd="0" presId="urn:microsoft.com/office/officeart/2005/8/layout/pyramid1"/>
    <dgm:cxn modelId="{4D4974D8-A068-4680-ACD6-083767C16FDA}" type="presOf" srcId="{AA194279-2807-4FA1-89FE-AF66CCB7E175}" destId="{9FAB2E53-D92B-46A9-B748-965D0B2BAA43}" srcOrd="0" destOrd="0" presId="urn:microsoft.com/office/officeart/2005/8/layout/pyramid1"/>
    <dgm:cxn modelId="{376644E0-10C7-45D7-9343-AC151E60320F}" srcId="{2A640DFA-D420-41FA-8D64-D2F087DEA07A}" destId="{AA194279-2807-4FA1-89FE-AF66CCB7E175}" srcOrd="0" destOrd="0" parTransId="{A4EFEEA1-FE74-4FE8-A861-3C22AC74636E}" sibTransId="{7B744AF7-D57B-4ED6-B09D-50B555B7B9D8}"/>
    <dgm:cxn modelId="{3DD6EDE0-EEA0-40D1-9D59-2C5458F72D8D}" type="presParOf" srcId="{5A40D207-17FA-40E5-A473-9C8C85BB97FA}" destId="{A01D3D2A-210F-4E38-9551-98A682A23063}" srcOrd="0" destOrd="0" presId="urn:microsoft.com/office/officeart/2005/8/layout/pyramid1"/>
    <dgm:cxn modelId="{DA4818AD-2ECA-4191-BA3F-F1D727EA3685}" type="presParOf" srcId="{A01D3D2A-210F-4E38-9551-98A682A23063}" destId="{9FAB2E53-D92B-46A9-B748-965D0B2BAA43}" srcOrd="0" destOrd="0" presId="urn:microsoft.com/office/officeart/2005/8/layout/pyramid1"/>
    <dgm:cxn modelId="{04440A30-BDE2-4CCC-B4FE-E61F5604B8A8}" type="presParOf" srcId="{A01D3D2A-210F-4E38-9551-98A682A23063}" destId="{6652544B-9EFB-4BB2-B849-8F01D17FAD61}" srcOrd="1" destOrd="0" presId="urn:microsoft.com/office/officeart/2005/8/layout/pyramid1"/>
    <dgm:cxn modelId="{758A82F8-1A3A-48A4-9595-C0CCED80CD87}" type="presParOf" srcId="{5A40D207-17FA-40E5-A473-9C8C85BB97FA}" destId="{EC378721-2117-4AF4-80F2-ED988BF50500}" srcOrd="1" destOrd="0" presId="urn:microsoft.com/office/officeart/2005/8/layout/pyramid1"/>
    <dgm:cxn modelId="{817ABD58-3D0B-4F6B-8B1A-B8EEF5AC953B}" type="presParOf" srcId="{EC378721-2117-4AF4-80F2-ED988BF50500}" destId="{6DC1D9F6-D211-4A32-B65A-33F1ECC6C412}" srcOrd="0" destOrd="0" presId="urn:microsoft.com/office/officeart/2005/8/layout/pyramid1"/>
    <dgm:cxn modelId="{66EAA073-6453-4CC3-90AC-0D33B84F6713}" type="presParOf" srcId="{EC378721-2117-4AF4-80F2-ED988BF50500}" destId="{CD077733-D2DA-48F0-B061-29642981F0D2}" srcOrd="1" destOrd="0" presId="urn:microsoft.com/office/officeart/2005/8/layout/pyramid1"/>
    <dgm:cxn modelId="{EA8561F1-3865-401B-94D0-BB148474BD07}" type="presParOf" srcId="{5A40D207-17FA-40E5-A473-9C8C85BB97FA}" destId="{0B8BACFA-E7C9-494E-A818-D0031BB24D17}" srcOrd="2" destOrd="0" presId="urn:microsoft.com/office/officeart/2005/8/layout/pyramid1"/>
    <dgm:cxn modelId="{395509D9-551F-4867-8D27-E525C505F8BB}" type="presParOf" srcId="{0B8BACFA-E7C9-494E-A818-D0031BB24D17}" destId="{B873CC08-80C2-4ADC-AFAD-99E922224B0D}" srcOrd="0" destOrd="0" presId="urn:microsoft.com/office/officeart/2005/8/layout/pyramid1"/>
    <dgm:cxn modelId="{078245E6-41A0-470D-BDFD-F01116F589AF}" type="presParOf" srcId="{0B8BACFA-E7C9-494E-A818-D0031BB24D17}" destId="{8E411E2A-E89A-47F8-89BA-68384D052684}" srcOrd="1" destOrd="0" presId="urn:microsoft.com/office/officeart/2005/8/layout/pyramid1"/>
    <dgm:cxn modelId="{0387B93D-5A6A-47C6-83C8-CA3A1AADA8A7}" type="presParOf" srcId="{5A40D207-17FA-40E5-A473-9C8C85BB97FA}" destId="{5E7BDBA4-3386-4E49-A405-F4891B350050}" srcOrd="3" destOrd="0" presId="urn:microsoft.com/office/officeart/2005/8/layout/pyramid1"/>
    <dgm:cxn modelId="{AA050507-B977-41F4-B07A-A8C2619F67B6}" type="presParOf" srcId="{5E7BDBA4-3386-4E49-A405-F4891B350050}" destId="{E7D1B26A-D743-4C8D-848A-8D020B87E7B0}" srcOrd="0" destOrd="0" presId="urn:microsoft.com/office/officeart/2005/8/layout/pyramid1"/>
    <dgm:cxn modelId="{EE0FA053-4306-4414-A929-73533AA5C3BF}" type="presParOf" srcId="{5E7BDBA4-3386-4E49-A405-F4891B350050}" destId="{37AD09AD-5A43-481E-9B93-0F7BC3E36DA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B2E53-D92B-46A9-B748-965D0B2BAA43}">
      <dsp:nvSpPr>
        <dsp:cNvPr id="0" name=""/>
        <dsp:cNvSpPr/>
      </dsp:nvSpPr>
      <dsp:spPr>
        <a:xfrm>
          <a:off x="2035209" y="0"/>
          <a:ext cx="3244160" cy="2486540"/>
        </a:xfrm>
        <a:prstGeom prst="trapezoid">
          <a:avLst>
            <a:gd name="adj" fmla="val 6523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solidFill>
                <a:schemeClr val="tx1"/>
              </a:solidFill>
            </a:rPr>
            <a:t>1 x </a:t>
          </a:r>
        </a:p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solidFill>
                <a:schemeClr val="tx1"/>
              </a:solidFill>
            </a:rPr>
            <a:t>Strategic </a:t>
          </a:r>
        </a:p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solidFill>
                <a:schemeClr val="tx1"/>
              </a:solidFill>
            </a:rPr>
            <a:t>Hub Lead</a:t>
          </a:r>
        </a:p>
      </dsp:txBody>
      <dsp:txXfrm>
        <a:off x="2035209" y="0"/>
        <a:ext cx="3244160" cy="2486540"/>
      </dsp:txXfrm>
    </dsp:sp>
    <dsp:sp modelId="{6DC1D9F6-D211-4A32-B65A-33F1ECC6C412}">
      <dsp:nvSpPr>
        <dsp:cNvPr id="0" name=""/>
        <dsp:cNvSpPr/>
      </dsp:nvSpPr>
      <dsp:spPr>
        <a:xfrm>
          <a:off x="1333723" y="2486540"/>
          <a:ext cx="4647132" cy="1075330"/>
        </a:xfrm>
        <a:prstGeom prst="trapezoid">
          <a:avLst>
            <a:gd name="adj" fmla="val 6523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1 x Operations Lead</a:t>
          </a:r>
        </a:p>
      </dsp:txBody>
      <dsp:txXfrm>
        <a:off x="2146971" y="2486540"/>
        <a:ext cx="3020636" cy="1075330"/>
      </dsp:txXfrm>
    </dsp:sp>
    <dsp:sp modelId="{B873CC08-80C2-4ADC-AFAD-99E922224B0D}">
      <dsp:nvSpPr>
        <dsp:cNvPr id="0" name=""/>
        <dsp:cNvSpPr/>
      </dsp:nvSpPr>
      <dsp:spPr>
        <a:xfrm>
          <a:off x="682639" y="3561871"/>
          <a:ext cx="5949301" cy="998068"/>
        </a:xfrm>
        <a:prstGeom prst="trapezoid">
          <a:avLst>
            <a:gd name="adj" fmla="val 65234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1 x Employer Engagement Officer</a:t>
          </a:r>
        </a:p>
      </dsp:txBody>
      <dsp:txXfrm>
        <a:off x="1723767" y="3561871"/>
        <a:ext cx="3867045" cy="998068"/>
      </dsp:txXfrm>
    </dsp:sp>
    <dsp:sp modelId="{E7D1B26A-D743-4C8D-848A-8D020B87E7B0}">
      <dsp:nvSpPr>
        <dsp:cNvPr id="0" name=""/>
        <dsp:cNvSpPr/>
      </dsp:nvSpPr>
      <dsp:spPr>
        <a:xfrm>
          <a:off x="0" y="4528815"/>
          <a:ext cx="7314579" cy="1046440"/>
        </a:xfrm>
        <a:prstGeom prst="trapezoid">
          <a:avLst>
            <a:gd name="adj" fmla="val 65234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5.5 x Enterprise Coordinators</a:t>
          </a:r>
        </a:p>
      </dsp:txBody>
      <dsp:txXfrm>
        <a:off x="1280051" y="4528815"/>
        <a:ext cx="4754476" cy="1046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878A7-A2F6-4828-8BBB-8EEBF850FA87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6314F-523E-4AFB-B593-A3CD42CFFC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>
            <a:extLst>
              <a:ext uri="{FF2B5EF4-FFF2-40B4-BE49-F238E27FC236}">
                <a16:creationId xmlns:a16="http://schemas.microsoft.com/office/drawing/2014/main" id="{FEB8205B-E446-4E8C-A151-CB083644AA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0A330-59B5-4C0A-A436-E5E75224B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171" name="Slide Number Placeholder 3">
            <a:extLst>
              <a:ext uri="{FF2B5EF4-FFF2-40B4-BE49-F238E27FC236}">
                <a16:creationId xmlns:a16="http://schemas.microsoft.com/office/drawing/2014/main" id="{3C2EE729-5D31-494D-92CC-86A091F3AB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E08F1-2F9E-48C0-9EF8-B43BE658FE36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40E11-ADCA-48EE-BEF7-BF8BA292587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194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40E11-ADCA-48EE-BEF7-BF8BA292587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149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40E11-ADCA-48EE-BEF7-BF8BA292587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612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781AF-DD0E-4A78-B047-74245EFAF1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040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Moving towards Careers hubs we are supporting schools and colleges with Gatsby Benchmarks 1 – 8. </a:t>
            </a:r>
          </a:p>
          <a:p>
            <a:endParaRPr lang="en-GB" dirty="0"/>
          </a:p>
          <a:p>
            <a:r>
              <a:rPr lang="en-GB" dirty="0"/>
              <a:t>Last year we organised a range of training sessions and this year we will work to deliver more training to support you. </a:t>
            </a:r>
          </a:p>
          <a:p>
            <a:endParaRPr lang="en-GB" dirty="0"/>
          </a:p>
          <a:p>
            <a:r>
              <a:rPr lang="en-GB" dirty="0"/>
              <a:t>Communities of practice are essential for schools to develop their programmes and here more about the good practice being delivered, not only in London but across the country. </a:t>
            </a:r>
          </a:p>
          <a:p>
            <a:endParaRPr lang="en-GB" dirty="0"/>
          </a:p>
          <a:p>
            <a:r>
              <a:rPr lang="en-GB" dirty="0"/>
              <a:t>Finally, the East London team has just welcomed Caroline Lee, who previously worked in </a:t>
            </a:r>
            <a:r>
              <a:rPr lang="en-GB" dirty="0" err="1"/>
              <a:t>Talentino</a:t>
            </a:r>
            <a:r>
              <a:rPr lang="en-GB" dirty="0"/>
              <a:t>.  </a:t>
            </a:r>
          </a:p>
          <a:p>
            <a:r>
              <a:rPr lang="en-GB" dirty="0"/>
              <a:t>This is because all Special Schools will be supported by the East Team.   </a:t>
            </a:r>
          </a:p>
          <a:p>
            <a:endParaRPr lang="en-GB" dirty="0"/>
          </a:p>
          <a:p>
            <a:r>
              <a:rPr lang="en-GB" dirty="0"/>
              <a:t>We can learn so much from special schools while thinking about how we support SEND students in mainstream. </a:t>
            </a:r>
          </a:p>
          <a:p>
            <a:endParaRPr lang="en-GB" dirty="0"/>
          </a:p>
          <a:p>
            <a:r>
              <a:rPr lang="en-GB" dirty="0"/>
              <a:t>The website is currently in development and is where we will store all our resources.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781AF-DD0E-4A78-B047-74245EFAF1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237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781AF-DD0E-4A78-B047-74245EFAF1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675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Moving towards Careers hubs we are supporting schools and colleges with Gatsby Benchmarks 1 – 8. </a:t>
            </a:r>
          </a:p>
          <a:p>
            <a:endParaRPr lang="en-GB" dirty="0"/>
          </a:p>
          <a:p>
            <a:r>
              <a:rPr lang="en-GB" dirty="0"/>
              <a:t>Last year we organised a range of training sessions and this year we will work to deliver more training to support you. </a:t>
            </a:r>
          </a:p>
          <a:p>
            <a:endParaRPr lang="en-GB" dirty="0"/>
          </a:p>
          <a:p>
            <a:r>
              <a:rPr lang="en-GB" dirty="0"/>
              <a:t>Communities of practice are essential for schools to develop their programmes and here more about the good practice being delivered, not only in London but across the country. </a:t>
            </a:r>
          </a:p>
          <a:p>
            <a:endParaRPr lang="en-GB" dirty="0"/>
          </a:p>
          <a:p>
            <a:r>
              <a:rPr lang="en-GB" dirty="0"/>
              <a:t>Finally, the East London team has just welcomed Caroline Lee, who previously worked in </a:t>
            </a:r>
            <a:r>
              <a:rPr lang="en-GB" dirty="0" err="1"/>
              <a:t>Talentino</a:t>
            </a:r>
            <a:r>
              <a:rPr lang="en-GB" dirty="0"/>
              <a:t>.  </a:t>
            </a:r>
          </a:p>
          <a:p>
            <a:r>
              <a:rPr lang="en-GB" dirty="0"/>
              <a:t>This is because all Special Schools will be supported by the East Team.   </a:t>
            </a:r>
          </a:p>
          <a:p>
            <a:endParaRPr lang="en-GB" dirty="0"/>
          </a:p>
          <a:p>
            <a:r>
              <a:rPr lang="en-GB" dirty="0"/>
              <a:t>We can learn so much from special schools while thinking about how we support SEND students in mainstream. </a:t>
            </a:r>
          </a:p>
          <a:p>
            <a:endParaRPr lang="en-GB" dirty="0"/>
          </a:p>
          <a:p>
            <a:r>
              <a:rPr lang="en-GB" dirty="0"/>
              <a:t>The website is currently in development and is where we will store all our resources.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781AF-DD0E-4A78-B047-74245EFAF1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950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781AF-DD0E-4A78-B047-74245EFAF1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49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>
            <a:extLst>
              <a:ext uri="{FF2B5EF4-FFF2-40B4-BE49-F238E27FC236}">
                <a16:creationId xmlns:a16="http://schemas.microsoft.com/office/drawing/2014/main" id="{FEB8205B-E446-4E8C-A151-CB083644AA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0A330-59B5-4C0A-A436-E5E75224B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171" name="Slide Number Placeholder 3">
            <a:extLst>
              <a:ext uri="{FF2B5EF4-FFF2-40B4-BE49-F238E27FC236}">
                <a16:creationId xmlns:a16="http://schemas.microsoft.com/office/drawing/2014/main" id="{3C2EE729-5D31-494D-92CC-86A091F3AB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E08F1-2F9E-48C0-9EF8-B43BE658FE36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987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47CC6C-40DE-4A74-ACA1-042D304D2CEE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43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way we measure success and Progress for schools and colleges is the achievement GBs</a:t>
            </a:r>
          </a:p>
          <a:p>
            <a:r>
              <a:rPr lang="en-US"/>
              <a:t>We can se that across all GBs London is behind the national</a:t>
            </a:r>
          </a:p>
          <a:p>
            <a:endParaRPr lang="en-US"/>
          </a:p>
          <a:p>
            <a:r>
              <a:rPr lang="en-US"/>
              <a:t>Second graph - we can see that we have made progress across every GB and continue to do so</a:t>
            </a:r>
          </a:p>
          <a:p>
            <a:endParaRPr lang="en-US"/>
          </a:p>
          <a:p>
            <a:r>
              <a:rPr lang="en-US"/>
              <a:t>But what we can take from this is that despite making progress, London is behind the national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B8597-AFFB-4FFF-BA92-69EC50F45B8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85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Delivering since 2016</a:t>
            </a:r>
          </a:p>
          <a:p>
            <a:r>
              <a:rPr lang="en-US"/>
              <a:t>IN 2018 we outsourced deliver and brought partners onboard</a:t>
            </a:r>
          </a:p>
          <a:p>
            <a:r>
              <a:rPr lang="en-US"/>
              <a:t>Aligned to sub-regions and meaning</a:t>
            </a:r>
          </a:p>
          <a:p>
            <a:r>
              <a:rPr lang="en-US"/>
              <a:t>School -  big and national</a:t>
            </a:r>
          </a:p>
          <a:p>
            <a:r>
              <a:rPr lang="en-US"/>
              <a:t>EAs - lots of businesses</a:t>
            </a:r>
          </a:p>
          <a:p>
            <a:r>
              <a:rPr lang="en-US"/>
              <a:t>= truly pan-London and national</a:t>
            </a:r>
          </a:p>
          <a:p>
            <a:endParaRPr lang="en-US"/>
          </a:p>
          <a:p>
            <a:r>
              <a:rPr lang="en-US"/>
              <a:t>Current DPs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AB8597-AFFB-4FFF-BA92-69EC50F45B8F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200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Careers Hubs</a:t>
            </a:r>
          </a:p>
          <a:p>
            <a:r>
              <a:rPr lang="en-US" dirty="0"/>
              <a:t>Ambition is that over 3 yrs -  all schools and colleges chance to be in a hub</a:t>
            </a:r>
          </a:p>
          <a:p>
            <a:endParaRPr lang="en-US" dirty="0"/>
          </a:p>
          <a:p>
            <a:r>
              <a:rPr lang="en-US" dirty="0"/>
              <a:t>Not all schools in Y1. We want to grow and learn. </a:t>
            </a:r>
          </a:p>
          <a:p>
            <a:endParaRPr lang="en-US" dirty="0"/>
          </a:p>
          <a:p>
            <a:r>
              <a:rPr lang="en-US" dirty="0"/>
              <a:t>Responsible for transitioning. More detail in breakout 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D2A50-FF1B-5D40-9A9E-4E609B0FC4A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8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40E11-ADCA-48EE-BEF7-BF8BA292587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96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6314F-523E-4AFB-B593-A3CD42CFFC9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654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40E11-ADCA-48EE-BEF7-BF8BA292587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381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40E11-ADCA-48EE-BEF7-BF8BA292587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7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213" y="1395412"/>
            <a:ext cx="11199664" cy="666861"/>
          </a:xfrm>
        </p:spPr>
        <p:txBody>
          <a:bodyPr lIns="0">
            <a:normAutofit/>
          </a:bodyPr>
          <a:lstStyle>
            <a:lvl1pPr algn="l">
              <a:defRPr sz="2500" b="1" i="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86213" y="2466615"/>
            <a:ext cx="5372648" cy="324527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180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/>
          </p:nvPr>
        </p:nvSpPr>
        <p:spPr>
          <a:xfrm>
            <a:off x="6103357" y="2466615"/>
            <a:ext cx="5582520" cy="3245272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0"/>
              </a:spcBef>
              <a:buNone/>
              <a:defRPr sz="180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470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FE0A-858A-42DF-AFD7-AAE7DCB5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8961C-29D2-4748-AAB3-74C0458F6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08FD0-0D4E-4E02-951E-ABA19261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5EB5-63BB-45C9-B0F0-A01BF47B212B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FE230-AB9B-4106-81B3-58B15F866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D79D5-A525-4C3A-87D2-2BB2369D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FB34-27A9-48FE-823C-CAD4C77E6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7AE5600-E644-C046-8EF6-4AD65CE929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832" y="2833503"/>
            <a:ext cx="2996635" cy="835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99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Presentation title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3571FD0-D256-D646-9620-651C8420E8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832" y="3857799"/>
            <a:ext cx="2996635" cy="565731"/>
          </a:xfrm>
          <a:prstGeom prst="rect">
            <a:avLst/>
          </a:prstGeom>
        </p:spPr>
        <p:txBody>
          <a:bodyPr/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13" b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[day]/[month]/[year]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DE712-5739-3442-B7D7-A6D95C423B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328" y="654661"/>
            <a:ext cx="1368161" cy="558752"/>
          </a:xfrm>
          <a:prstGeom prst="rect">
            <a:avLst/>
          </a:prstGeom>
        </p:spPr>
      </p:pic>
      <p:pic>
        <p:nvPicPr>
          <p:cNvPr id="6" name="Picture 5" descr="A group of people sitting at a tab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B9E56B2E-B940-410E-92A9-60AA4B23E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7436" y="0"/>
            <a:ext cx="7754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66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B4E0F1D-A235-084C-B72F-C254B8443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832" y="2833503"/>
            <a:ext cx="2996635" cy="835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99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Presentation title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EE6C26A-3817-864E-9867-C15A9AE1F9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832" y="3857799"/>
            <a:ext cx="2996635" cy="565731"/>
          </a:xfrm>
          <a:prstGeom prst="rect">
            <a:avLst/>
          </a:prstGeom>
        </p:spPr>
        <p:txBody>
          <a:bodyPr/>
          <a:lstStyle>
            <a:lvl1pPr marL="0" marR="0" indent="0" algn="l" defTabSz="554373" rtl="0" eaLnBrk="1" fontAlgn="auto" latinLnBrk="0" hangingPunct="1">
              <a:lnSpc>
                <a:spcPct val="90000"/>
              </a:lnSpc>
              <a:spcBef>
                <a:spcPts val="60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13" b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554373" rtl="0" eaLnBrk="1" fontAlgn="auto" latinLnBrk="0" hangingPunct="1">
              <a:lnSpc>
                <a:spcPct val="90000"/>
              </a:lnSpc>
              <a:spcBef>
                <a:spcPts val="60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[day]/[month]/[year]</a:t>
            </a:r>
          </a:p>
          <a:p>
            <a:pPr lvl="0"/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742FF003-7387-3E4D-A2C8-5267BB82D47E}"/>
              </a:ext>
            </a:extLst>
          </p:cNvPr>
          <p:cNvSpPr/>
          <p:nvPr userDrawn="1"/>
        </p:nvSpPr>
        <p:spPr>
          <a:xfrm>
            <a:off x="4341592" y="0"/>
            <a:ext cx="7850408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3E9BF-4688-E943-B117-F582DB78DD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328" y="654661"/>
            <a:ext cx="1368161" cy="55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51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120011A-20D4-474E-82BE-69C8CC2F0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832" y="2833503"/>
            <a:ext cx="2996635" cy="835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99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Presentation title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2E21DC-0A81-5C43-9BC1-E28FF794F8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832" y="3857799"/>
            <a:ext cx="2996635" cy="565731"/>
          </a:xfrm>
          <a:prstGeom prst="rect">
            <a:avLst/>
          </a:prstGeom>
        </p:spPr>
        <p:txBody>
          <a:bodyPr/>
          <a:lstStyle>
            <a:lvl1pPr marL="0" marR="0" indent="0" algn="l" defTabSz="554373" rtl="0" eaLnBrk="1" fontAlgn="auto" latinLnBrk="0" hangingPunct="1">
              <a:lnSpc>
                <a:spcPct val="90000"/>
              </a:lnSpc>
              <a:spcBef>
                <a:spcPts val="60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13" b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554373" rtl="0" eaLnBrk="1" fontAlgn="auto" latinLnBrk="0" hangingPunct="1">
              <a:lnSpc>
                <a:spcPct val="90000"/>
              </a:lnSpc>
              <a:spcBef>
                <a:spcPts val="60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[day]/[month]/[year]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6C22BEE-1443-0543-92EC-EDDDACFFBBE0}"/>
              </a:ext>
            </a:extLst>
          </p:cNvPr>
          <p:cNvSpPr/>
          <p:nvPr userDrawn="1"/>
        </p:nvSpPr>
        <p:spPr>
          <a:xfrm>
            <a:off x="4341592" y="0"/>
            <a:ext cx="7850408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F1AC1-3BEC-6044-8040-7D23B2008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328" y="654661"/>
            <a:ext cx="1368161" cy="55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83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120011A-20D4-474E-82BE-69C8CC2F0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832" y="2833503"/>
            <a:ext cx="2996635" cy="835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99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Presentation title 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2E21DC-0A81-5C43-9BC1-E28FF794F8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832" y="3857799"/>
            <a:ext cx="2996635" cy="565731"/>
          </a:xfrm>
          <a:prstGeom prst="rect">
            <a:avLst/>
          </a:prstGeom>
        </p:spPr>
        <p:txBody>
          <a:bodyPr/>
          <a:lstStyle>
            <a:lvl1pPr marL="0" marR="0" indent="0" algn="l" defTabSz="554373" rtl="0" eaLnBrk="1" fontAlgn="auto" latinLnBrk="0" hangingPunct="1">
              <a:lnSpc>
                <a:spcPct val="90000"/>
              </a:lnSpc>
              <a:spcBef>
                <a:spcPts val="60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13" b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554373" rtl="0" eaLnBrk="1" fontAlgn="auto" latinLnBrk="0" hangingPunct="1">
              <a:lnSpc>
                <a:spcPct val="90000"/>
              </a:lnSpc>
              <a:spcBef>
                <a:spcPts val="60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[day]/[month]/[year]</a:t>
            </a:r>
          </a:p>
        </p:txBody>
      </p:sp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E625909-9934-1D42-BBA0-5AF317679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1594" y="0"/>
            <a:ext cx="785040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8F1AC1-3BEC-6044-8040-7D23B2008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328" y="654661"/>
            <a:ext cx="1368161" cy="55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7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4CBFE1-A40D-8043-87EC-6A8542B31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7"/>
          <a:stretch/>
        </p:blipFill>
        <p:spPr>
          <a:xfrm>
            <a:off x="6096000" y="2067201"/>
            <a:ext cx="6117715" cy="47898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B2C2FF0-5649-CB42-ADCB-0678ACD304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7938" y="2067201"/>
            <a:ext cx="4514459" cy="760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5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Subheading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AD90BB-6626-E442-B063-5E4D782F04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938" y="2938405"/>
            <a:ext cx="4514459" cy="30648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5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Body copy goes here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B01C4-CBF4-A24F-A340-D1902FFEEC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941" y="854728"/>
            <a:ext cx="4514459" cy="565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Title text goes here</a:t>
            </a:r>
          </a:p>
        </p:txBody>
      </p:sp>
      <p:sp>
        <p:nvSpPr>
          <p:cNvPr id="16" name="object 86">
            <a:extLst>
              <a:ext uri="{FF2B5EF4-FFF2-40B4-BE49-F238E27FC236}">
                <a16:creationId xmlns:a16="http://schemas.microsoft.com/office/drawing/2014/main" id="{3345013E-0C17-3842-BEA6-55E12200EF54}"/>
              </a:ext>
            </a:extLst>
          </p:cNvPr>
          <p:cNvSpPr/>
          <p:nvPr userDrawn="1"/>
        </p:nvSpPr>
        <p:spPr>
          <a:xfrm>
            <a:off x="6096002" y="2067201"/>
            <a:ext cx="5295481" cy="395522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1"/>
          </a:p>
        </p:txBody>
      </p:sp>
    </p:spTree>
    <p:extLst>
      <p:ext uri="{BB962C8B-B14F-4D97-AF65-F5344CB8AC3E}">
        <p14:creationId xmlns:p14="http://schemas.microsoft.com/office/powerpoint/2010/main" val="3337653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DD594D-E35E-B94E-A798-414EF0D26A3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523712" y="2148995"/>
            <a:ext cx="4953971" cy="374961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B2C2FF0-5649-CB42-ADCB-0678ACD304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7938" y="2067201"/>
            <a:ext cx="4514459" cy="760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5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Subheading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AD90BB-6626-E442-B063-5E4D782F04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938" y="2938405"/>
            <a:ext cx="4514459" cy="30648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5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Body copy goes here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B01C4-CBF4-A24F-A340-D1902FFEEC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941" y="854728"/>
            <a:ext cx="4514459" cy="565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86329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e, airplane, plane, skiing&#10;&#10;Description automatically generated">
            <a:extLst>
              <a:ext uri="{FF2B5EF4-FFF2-40B4-BE49-F238E27FC236}">
                <a16:creationId xmlns:a16="http://schemas.microsoft.com/office/drawing/2014/main" id="{BBFE187B-91E1-6E4B-A292-43D4B7244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067201"/>
            <a:ext cx="6096000" cy="479080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DD594D-E35E-B94E-A798-414EF0D26A3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485" y="2067509"/>
            <a:ext cx="5294591" cy="395502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B2C2FF0-5649-CB42-ADCB-0678ACD304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7938" y="2067201"/>
            <a:ext cx="4514459" cy="760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5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Subheading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AD90BB-6626-E442-B063-5E4D782F04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938" y="2938405"/>
            <a:ext cx="4514459" cy="30648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5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Body copy goes here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B01C4-CBF4-A24F-A340-D1902FFEEC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941" y="854728"/>
            <a:ext cx="4514459" cy="565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4930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FE187B-91E1-6E4B-A292-43D4B7244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067201"/>
            <a:ext cx="6096000" cy="479080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DD594D-E35E-B94E-A798-414EF0D26A3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485" y="2067509"/>
            <a:ext cx="5294591" cy="395502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B2C2FF0-5649-CB42-ADCB-0678ACD304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7938" y="2067201"/>
            <a:ext cx="4514459" cy="760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5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Subheading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AD90BB-6626-E442-B063-5E4D782F04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938" y="2938405"/>
            <a:ext cx="4514459" cy="30648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5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Body copy goes here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B01C4-CBF4-A24F-A340-D1902FFEEC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941" y="854728"/>
            <a:ext cx="4514459" cy="565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57342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FE187B-91E1-6E4B-A292-43D4B7244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067201"/>
            <a:ext cx="6096000" cy="479080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DD594D-E35E-B94E-A798-414EF0D26A3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485" y="2067509"/>
            <a:ext cx="5294591" cy="395502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B2C2FF0-5649-CB42-ADCB-0678ACD304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7938" y="2067201"/>
            <a:ext cx="4514459" cy="760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5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Subheading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AD90BB-6626-E442-B063-5E4D782F04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938" y="2938405"/>
            <a:ext cx="4514459" cy="30648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5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Body copy goes here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B01C4-CBF4-A24F-A340-D1902FFEEC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7941" y="854728"/>
            <a:ext cx="4514459" cy="565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0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217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326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433" indent="0">
              <a:buNone/>
              <a:defRPr sz="2213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Title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5824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213" y="1395412"/>
            <a:ext cx="11199664" cy="666861"/>
          </a:xfrm>
        </p:spPr>
        <p:txBody>
          <a:bodyPr lIns="0" tIns="0" rIns="0" bIns="0">
            <a:noAutofit/>
          </a:bodyPr>
          <a:lstStyle>
            <a:lvl1pPr algn="l">
              <a:defRPr sz="2500" b="1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86213" y="2466616"/>
            <a:ext cx="11199664" cy="3211313"/>
          </a:xfrm>
        </p:spPr>
        <p:txBody>
          <a:bodyPr lIns="0" tIns="0" rIns="0" bIns="0" numCol="2">
            <a:noAutofit/>
          </a:bodyPr>
          <a:lstStyle>
            <a:lvl1pPr marL="0" indent="0" algn="l">
              <a:buNone/>
              <a:defRPr sz="180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09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4143859-BC67-4840-9B1C-40062C87267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2438" y="2127894"/>
            <a:ext cx="9276127" cy="9791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484947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02485-BBC7-4066-AF0F-7E133110BC6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77939" y="854729"/>
            <a:ext cx="8733188" cy="5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GB" sz="2212" b="1" i="0" u="none" strike="noStrike" cap="none" spc="0" baseline="0">
                <a:solidFill>
                  <a:srgbClr val="00A8A8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8278539-1E8E-4E15-A90A-D9F4E7BE4B1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2438" y="3567778"/>
            <a:ext cx="9276127" cy="9791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484947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99D4774-D72A-49B9-AA07-32C3D39538D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2438" y="5007670"/>
            <a:ext cx="9276127" cy="9791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484947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8210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Green">
    <p:bg>
      <p:bgPr>
        <a:solidFill>
          <a:srgbClr val="077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D0E5C47-DE07-4514-956D-97C865EBE81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916" y="2772076"/>
            <a:ext cx="9673699" cy="656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2212" b="1" i="0" u="none" strike="noStrike" cap="none" spc="0" baseline="0">
                <a:solidFill>
                  <a:srgbClr val="FFFFFF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7CB7DC4-2355-4AA1-8515-CF8C4C8B65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916" y="3911709"/>
            <a:ext cx="9673699" cy="656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2212" b="1" i="0" u="none" strike="noStrike" cap="none" spc="0" baseline="0">
                <a:solidFill>
                  <a:srgbClr val="FFFFFF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6FB908C-C636-4152-8E04-35392C7305B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651916" y="5051337"/>
            <a:ext cx="9673699" cy="656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2212" b="1" i="0" u="none" strike="noStrike" cap="none" spc="0" baseline="0">
                <a:solidFill>
                  <a:srgbClr val="FFFFFF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6B0AEF5-490F-49D8-87C7-F103CAAB12A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46174" y="848144"/>
            <a:ext cx="8835191" cy="11588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2212" b="1" i="0" u="none" strike="noStrike" cap="none" spc="0" baseline="0">
                <a:solidFill>
                  <a:srgbClr val="FFFFFF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r>
              <a:rPr lang="en-US"/>
              <a:t>Title text goes here</a:t>
            </a: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F6E47359-EA91-4AB0-90E0-0C754A4E6C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351" y="656444"/>
            <a:ext cx="1364135" cy="5535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9B294DC9-34FB-498C-9599-C61BB281D9E3}"/>
              </a:ext>
            </a:extLst>
          </p:cNvPr>
          <p:cNvSpPr txBox="1"/>
          <p:nvPr/>
        </p:nvSpPr>
        <p:spPr>
          <a:xfrm>
            <a:off x="888845" y="2544537"/>
            <a:ext cx="471315" cy="1045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55443" tIns="27721" rIns="55443" bIns="27721" anchor="t" anchorCtr="0" compatLnSpc="1">
            <a:spAutoFit/>
          </a:bodyPr>
          <a:lstStyle/>
          <a:p>
            <a:pPr marL="0" marR="0" lvl="0" indent="0" algn="l" defTabSz="27718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427" b="1" i="0" u="none" strike="noStrike" kern="1200" cap="none" spc="9" baseline="0">
                <a:solidFill>
                  <a:srgbClr val="FFFFFF"/>
                </a:solidFill>
                <a:uFillTx/>
                <a:latin typeface="Lato"/>
                <a:cs typeface="Lato"/>
              </a:rPr>
              <a:t>1</a:t>
            </a:r>
            <a:endParaRPr lang="en-GB" sz="6427" b="0" i="0" u="none" strike="noStrike" kern="1200" cap="none" spc="0" baseline="0">
              <a:solidFill>
                <a:srgbClr val="FFFFFF"/>
              </a:solidFill>
              <a:uFillTx/>
              <a:latin typeface="Lato"/>
              <a:cs typeface="Lato"/>
            </a:endParaRPr>
          </a:p>
        </p:txBody>
      </p:sp>
      <p:cxnSp>
        <p:nvCxnSpPr>
          <p:cNvPr id="8" name="Straight Connector 22">
            <a:extLst>
              <a:ext uri="{FF2B5EF4-FFF2-40B4-BE49-F238E27FC236}">
                <a16:creationId xmlns:a16="http://schemas.microsoft.com/office/drawing/2014/main" id="{838984B6-4B28-4661-B338-8EE7831FEC9A}"/>
              </a:ext>
            </a:extLst>
          </p:cNvPr>
          <p:cNvCxnSpPr/>
          <p:nvPr/>
        </p:nvCxnSpPr>
        <p:spPr>
          <a:xfrm>
            <a:off x="1476807" y="2794640"/>
            <a:ext cx="0" cy="580606"/>
          </a:xfrm>
          <a:prstGeom prst="straightConnector1">
            <a:avLst/>
          </a:prstGeom>
          <a:noFill/>
          <a:ln w="50804" cap="flat">
            <a:solidFill>
              <a:srgbClr val="FFFFFF"/>
            </a:solidFill>
            <a:prstDash val="solid"/>
            <a:miter/>
          </a:ln>
        </p:spPr>
      </p:cxnSp>
      <p:sp>
        <p:nvSpPr>
          <p:cNvPr id="9" name="TextBox 23">
            <a:extLst>
              <a:ext uri="{FF2B5EF4-FFF2-40B4-BE49-F238E27FC236}">
                <a16:creationId xmlns:a16="http://schemas.microsoft.com/office/drawing/2014/main" id="{478808C6-70DC-407A-BF03-FB367804782D}"/>
              </a:ext>
            </a:extLst>
          </p:cNvPr>
          <p:cNvSpPr txBox="1"/>
          <p:nvPr/>
        </p:nvSpPr>
        <p:spPr>
          <a:xfrm>
            <a:off x="888845" y="3703758"/>
            <a:ext cx="471315" cy="1045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55443" tIns="27721" rIns="55443" bIns="27721" anchor="t" anchorCtr="0" compatLnSpc="1">
            <a:spAutoFit/>
          </a:bodyPr>
          <a:lstStyle/>
          <a:p>
            <a:pPr marL="0" marR="0" lvl="0" indent="0" algn="l" defTabSz="27718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427" b="1" i="0" u="none" strike="noStrike" kern="1200" cap="none" spc="9" baseline="0">
                <a:solidFill>
                  <a:srgbClr val="FFFFFF"/>
                </a:solidFill>
                <a:uFillTx/>
                <a:latin typeface="Lato"/>
                <a:cs typeface="Lato"/>
              </a:rPr>
              <a:t>2</a:t>
            </a:r>
            <a:endParaRPr lang="en-GB" sz="6427" b="0" i="0" u="none" strike="noStrike" kern="1200" cap="none" spc="0" baseline="0">
              <a:solidFill>
                <a:srgbClr val="FFFFFF"/>
              </a:solidFill>
              <a:uFillTx/>
              <a:latin typeface="Lato"/>
              <a:cs typeface="Lato"/>
            </a:endParaRPr>
          </a:p>
        </p:txBody>
      </p:sp>
      <p:cxnSp>
        <p:nvCxnSpPr>
          <p:cNvPr id="10" name="Straight Connector 24">
            <a:extLst>
              <a:ext uri="{FF2B5EF4-FFF2-40B4-BE49-F238E27FC236}">
                <a16:creationId xmlns:a16="http://schemas.microsoft.com/office/drawing/2014/main" id="{6BE4D414-BD7F-461C-9892-FFE0F5089615}"/>
              </a:ext>
            </a:extLst>
          </p:cNvPr>
          <p:cNvCxnSpPr/>
          <p:nvPr/>
        </p:nvCxnSpPr>
        <p:spPr>
          <a:xfrm>
            <a:off x="1476807" y="3958829"/>
            <a:ext cx="0" cy="580606"/>
          </a:xfrm>
          <a:prstGeom prst="straightConnector1">
            <a:avLst/>
          </a:prstGeom>
          <a:noFill/>
          <a:ln w="50804" cap="flat">
            <a:solidFill>
              <a:srgbClr val="FFFFFF"/>
            </a:solidFill>
            <a:prstDash val="solid"/>
            <a:miter/>
          </a:ln>
        </p:spPr>
      </p:cxnSp>
      <p:sp>
        <p:nvSpPr>
          <p:cNvPr id="11" name="TextBox 25">
            <a:extLst>
              <a:ext uri="{FF2B5EF4-FFF2-40B4-BE49-F238E27FC236}">
                <a16:creationId xmlns:a16="http://schemas.microsoft.com/office/drawing/2014/main" id="{12BF67FF-ADCD-46E3-84AA-9D1B67EE7B5A}"/>
              </a:ext>
            </a:extLst>
          </p:cNvPr>
          <p:cNvSpPr txBox="1"/>
          <p:nvPr/>
        </p:nvSpPr>
        <p:spPr>
          <a:xfrm>
            <a:off x="888845" y="4862979"/>
            <a:ext cx="471315" cy="1045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55443" tIns="27721" rIns="55443" bIns="27721" anchor="t" anchorCtr="0" compatLnSpc="1">
            <a:spAutoFit/>
          </a:bodyPr>
          <a:lstStyle/>
          <a:p>
            <a:pPr marL="0" marR="0" lvl="0" indent="0" algn="l" defTabSz="27718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427" b="1" i="0" u="none" strike="noStrike" kern="1200" cap="none" spc="9" baseline="0">
                <a:solidFill>
                  <a:srgbClr val="FFFFFF"/>
                </a:solidFill>
                <a:uFillTx/>
                <a:latin typeface="Lato"/>
                <a:cs typeface="Lato"/>
              </a:rPr>
              <a:t>3</a:t>
            </a:r>
            <a:endParaRPr lang="en-GB" sz="6427" b="0" i="0" u="none" strike="noStrike" kern="1200" cap="none" spc="0" baseline="0">
              <a:solidFill>
                <a:srgbClr val="FFFFFF"/>
              </a:solidFill>
              <a:uFillTx/>
              <a:latin typeface="Lato"/>
              <a:cs typeface="Lato"/>
            </a:endParaRPr>
          </a:p>
        </p:txBody>
      </p:sp>
      <p:cxnSp>
        <p:nvCxnSpPr>
          <p:cNvPr id="12" name="Straight Connector 26">
            <a:extLst>
              <a:ext uri="{FF2B5EF4-FFF2-40B4-BE49-F238E27FC236}">
                <a16:creationId xmlns:a16="http://schemas.microsoft.com/office/drawing/2014/main" id="{DACB8D61-22D9-434D-A692-0505CAE67EA5}"/>
              </a:ext>
            </a:extLst>
          </p:cNvPr>
          <p:cNvCxnSpPr/>
          <p:nvPr/>
        </p:nvCxnSpPr>
        <p:spPr>
          <a:xfrm>
            <a:off x="1476807" y="5127657"/>
            <a:ext cx="0" cy="580611"/>
          </a:xfrm>
          <a:prstGeom prst="straightConnector1">
            <a:avLst/>
          </a:prstGeom>
          <a:noFill/>
          <a:ln w="50804" cap="flat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85294329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Green tint">
    <p:bg>
      <p:bgPr>
        <a:solidFill>
          <a:srgbClr val="077875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934D5C9-6EA0-497A-9203-E83CEDEF20E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2438" y="2541071"/>
            <a:ext cx="9276127" cy="5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484947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21768-3463-4772-BF97-E58BE635DC0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77939" y="854729"/>
            <a:ext cx="8733188" cy="5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GB" sz="2212" b="1" i="0" u="none" strike="noStrike" cap="none" spc="0" baseline="0">
                <a:solidFill>
                  <a:srgbClr val="077875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7692567-C410-486B-9F53-599713C81DE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2438" y="3980959"/>
            <a:ext cx="9276127" cy="56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484947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5F157B9-146D-41C2-AA34-B999ECBA7C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2438" y="5420853"/>
            <a:ext cx="9276127" cy="5659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484947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A135A-4C9F-4E7E-BAC1-70611C6E72A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2438" y="2067197"/>
            <a:ext cx="9276127" cy="354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GB" sz="2212" b="1" i="0" u="none" strike="noStrike" cap="none" spc="0" baseline="0">
                <a:solidFill>
                  <a:srgbClr val="077875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r>
              <a:rPr lang="en-GB"/>
              <a:t>000,0000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58C3CE-03C8-475C-B54C-CB192CEF5DC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2438" y="3513373"/>
            <a:ext cx="9276127" cy="354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GB" sz="2212" b="1" i="0" u="none" strike="noStrike" cap="none" spc="0" baseline="0">
                <a:solidFill>
                  <a:srgbClr val="077875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r>
              <a:rPr lang="en-GB"/>
              <a:t>00%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C30851-0CB4-4C97-846D-2C9BB93A6DC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2438" y="4959542"/>
            <a:ext cx="9276127" cy="354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217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GB" sz="2212" b="1" i="0" u="none" strike="noStrike" cap="none" spc="0" baseline="0">
                <a:solidFill>
                  <a:srgbClr val="077875"/>
                </a:solidFill>
                <a:uFillTx/>
                <a:latin typeface="Lato" pitchFamily="34"/>
                <a:ea typeface="Lato" pitchFamily="34"/>
                <a:cs typeface="Lato" pitchFamily="34"/>
              </a:defRPr>
            </a:lvl1pPr>
          </a:lstStyle>
          <a:p>
            <a:pPr lvl="0"/>
            <a:r>
              <a:rPr lang="en-GB"/>
              <a:t>000.00</a:t>
            </a:r>
          </a:p>
        </p:txBody>
      </p:sp>
    </p:spTree>
    <p:extLst>
      <p:ext uri="{BB962C8B-B14F-4D97-AF65-F5344CB8AC3E}">
        <p14:creationId xmlns:p14="http://schemas.microsoft.com/office/powerpoint/2010/main" val="230545275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213" y="1395412"/>
            <a:ext cx="11199664" cy="666861"/>
          </a:xfrm>
        </p:spPr>
        <p:txBody>
          <a:bodyPr lIns="0">
            <a:normAutofit/>
          </a:bodyPr>
          <a:lstStyle>
            <a:lvl1pPr algn="l">
              <a:defRPr sz="2500" b="1" i="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86213" y="2466615"/>
            <a:ext cx="5372648" cy="324527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180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/>
          </p:nvPr>
        </p:nvSpPr>
        <p:spPr>
          <a:xfrm>
            <a:off x="6103357" y="2466615"/>
            <a:ext cx="5582520" cy="3245272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0"/>
              </a:spcBef>
              <a:buNone/>
              <a:defRPr sz="180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58412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213" y="1395412"/>
            <a:ext cx="11199664" cy="666861"/>
          </a:xfrm>
        </p:spPr>
        <p:txBody>
          <a:bodyPr lIns="0" tIns="0" rIns="0" bIns="0">
            <a:noAutofit/>
          </a:bodyPr>
          <a:lstStyle>
            <a:lvl1pPr algn="l">
              <a:defRPr sz="2500" b="1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86213" y="2466619"/>
            <a:ext cx="11199664" cy="3211313"/>
          </a:xfrm>
        </p:spPr>
        <p:txBody>
          <a:bodyPr lIns="0" tIns="0" rIns="0" bIns="0" numCol="2">
            <a:noAutofit/>
          </a:bodyPr>
          <a:lstStyle>
            <a:lvl1pPr marL="0" indent="0" algn="l">
              <a:buNone/>
              <a:defRPr sz="180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911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97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AAE7231B-8F1A-4F88-A75B-D41F4B7C4E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2EEAE504-11CA-4319-A5B9-A8A4818A5C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51D528-02A0-47E0-8B96-24DB453BA8AC}" type="datetimeFigureOut">
              <a:rPr lang="en-US"/>
              <a:pPr>
                <a:defRPr/>
              </a:pPr>
              <a:t>11/18/2021</a:t>
            </a:fld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75AFCE76-58F0-4E18-A223-80201866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660C829F-4E96-48B0-91D9-E419FCB82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736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3512DF27-08B6-4673-81C7-89BBA4ACB6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0" r="-195" b="52930"/>
          <a:stretch>
            <a:fillRect/>
          </a:stretch>
        </p:blipFill>
        <p:spPr bwMode="auto">
          <a:xfrm>
            <a:off x="6096003" y="2066925"/>
            <a:ext cx="6117167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86">
            <a:extLst>
              <a:ext uri="{FF2B5EF4-FFF2-40B4-BE49-F238E27FC236}">
                <a16:creationId xmlns:a16="http://schemas.microsoft.com/office/drawing/2014/main" id="{49191C3E-72B1-4EA3-A49F-BBBC0D0A61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3" y="2066925"/>
            <a:ext cx="5295900" cy="3956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B2C2FF0-5649-CB42-ADCB-0678ACD3041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7938" y="2067202"/>
            <a:ext cx="4514459" cy="760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2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42889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778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664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55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AD90BB-6626-E442-B063-5E4D782F04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7938" y="2938406"/>
            <a:ext cx="4514459" cy="30648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2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42889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778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664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55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B01C4-CBF4-A24F-A340-D1902FFEEC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7941" y="854729"/>
            <a:ext cx="4514459" cy="565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42889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778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664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55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232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F233BF55-97F2-4232-8578-C84B647E50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3" y="654050"/>
            <a:ext cx="136948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78CE21-87FC-4283-8246-75FE0CE3C674}"/>
              </a:ext>
            </a:extLst>
          </p:cNvPr>
          <p:cNvSpPr txBox="1"/>
          <p:nvPr userDrawn="1"/>
        </p:nvSpPr>
        <p:spPr>
          <a:xfrm>
            <a:off x="889004" y="2544768"/>
            <a:ext cx="472017" cy="834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1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EB5CC4-5575-4535-9482-389A496B2BF5}"/>
              </a:ext>
            </a:extLst>
          </p:cNvPr>
          <p:cNvCxnSpPr>
            <a:cxnSpLocks/>
          </p:cNvCxnSpPr>
          <p:nvPr userDrawn="1"/>
        </p:nvCxnSpPr>
        <p:spPr>
          <a:xfrm>
            <a:off x="1477433" y="2794005"/>
            <a:ext cx="0" cy="581025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A715AF-29BA-42A9-B02C-B6C131634A6F}"/>
              </a:ext>
            </a:extLst>
          </p:cNvPr>
          <p:cNvSpPr txBox="1"/>
          <p:nvPr userDrawn="1"/>
        </p:nvSpPr>
        <p:spPr>
          <a:xfrm>
            <a:off x="889004" y="4314829"/>
            <a:ext cx="472017" cy="834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2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4400B8-253C-4C1C-B13F-3216428B2FD4}"/>
              </a:ext>
            </a:extLst>
          </p:cNvPr>
          <p:cNvCxnSpPr>
            <a:cxnSpLocks/>
          </p:cNvCxnSpPr>
          <p:nvPr userDrawn="1"/>
        </p:nvCxnSpPr>
        <p:spPr>
          <a:xfrm>
            <a:off x="1477433" y="4570418"/>
            <a:ext cx="0" cy="579437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F0C9D24-C5BF-403B-8DA2-95319FACBEF7}"/>
              </a:ext>
            </a:extLst>
          </p:cNvPr>
          <p:cNvSpPr txBox="1"/>
          <p:nvPr userDrawn="1"/>
        </p:nvSpPr>
        <p:spPr>
          <a:xfrm>
            <a:off x="6381751" y="2544768"/>
            <a:ext cx="469900" cy="834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3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7CACE-570C-42DE-A3EB-F1EB3E3067D1}"/>
              </a:ext>
            </a:extLst>
          </p:cNvPr>
          <p:cNvCxnSpPr>
            <a:cxnSpLocks/>
          </p:cNvCxnSpPr>
          <p:nvPr userDrawn="1"/>
        </p:nvCxnSpPr>
        <p:spPr>
          <a:xfrm>
            <a:off x="6968067" y="2794005"/>
            <a:ext cx="0" cy="581025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55EEFBD-A496-414C-A28D-8FE8A9352AB9}"/>
              </a:ext>
            </a:extLst>
          </p:cNvPr>
          <p:cNvSpPr txBox="1"/>
          <p:nvPr userDrawn="1"/>
        </p:nvSpPr>
        <p:spPr>
          <a:xfrm>
            <a:off x="6381751" y="4275143"/>
            <a:ext cx="469900" cy="834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4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9B89C2-6A90-45C5-A468-692ADD6F3D34}"/>
              </a:ext>
            </a:extLst>
          </p:cNvPr>
          <p:cNvCxnSpPr>
            <a:cxnSpLocks/>
          </p:cNvCxnSpPr>
          <p:nvPr userDrawn="1"/>
        </p:nvCxnSpPr>
        <p:spPr>
          <a:xfrm>
            <a:off x="6968067" y="4529143"/>
            <a:ext cx="0" cy="581025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D09AFE3-0B70-7E4E-9F40-8DE4A6CB75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175" y="848147"/>
            <a:ext cx="8835191" cy="1158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974D1B3-BB4F-E74B-A186-48373F5839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1915" y="2772076"/>
            <a:ext cx="4158921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0BBE867-97C4-2445-AF77-30748A8419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918" y="4522556"/>
            <a:ext cx="4158919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2A4494A5-AF42-6940-B0D6-F2117931F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44236" y="2772076"/>
            <a:ext cx="4158921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B7F8ABB7-EF1D-524A-8B2A-3D465FAFBC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44235" y="4482372"/>
            <a:ext cx="4158919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24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id="{2CA84966-9B70-4EAC-BAEB-724FED566B34}"/>
              </a:ext>
            </a:extLst>
          </p:cNvPr>
          <p:cNvSpPr/>
          <p:nvPr/>
        </p:nvSpPr>
        <p:spPr>
          <a:xfrm>
            <a:off x="3" y="5"/>
            <a:ext cx="12189884" cy="6856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7155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959">
              <a:latin typeface="+mn-lt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73069" y="541162"/>
            <a:ext cx="4245873" cy="446447"/>
          </a:xfrm>
        </p:spPr>
        <p:txBody>
          <a:bodyPr/>
          <a:lstStyle>
            <a:lvl1pPr>
              <a:defRPr sz="2176" b="1" i="0">
                <a:solidFill>
                  <a:srgbClr val="00B2B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1558E478-21C4-4B80-A3EE-7B4EA57D89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C33E3ED1-651C-4C00-9A38-8076ED3E50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56A081-5D6B-430B-8A36-7B058846938E}" type="datetimeFigureOut">
              <a:rPr lang="en-US"/>
              <a:pPr>
                <a:defRPr/>
              </a:pPr>
              <a:t>11/18/2021</a:t>
            </a:fld>
            <a:endParaRPr lang="en-US"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C69CDBBD-DD1B-433C-AAF8-344468DA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F3EEB-CD22-4232-A585-095A814C8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77092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766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14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4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910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slide MOL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51D9DED-F78A-47E6-841D-0598A4C45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1" y="2501900"/>
            <a:ext cx="64897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865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slide MOL on pi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4B69F91-3E3B-4D49-BDF6-CACE84E93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1" y="2501900"/>
            <a:ext cx="64897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51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slide MOL on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348386B-4B7E-4FD9-9C6F-7342CAEB5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1" y="2501900"/>
            <a:ext cx="64897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468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slide MOL on cyan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0315C6D-0688-482C-8DA3-AA9C69BD5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1" y="2501900"/>
            <a:ext cx="64897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291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OL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E30DC5-9245-4DF7-AB65-2FE4874EA7B5}"/>
              </a:ext>
            </a:extLst>
          </p:cNvPr>
          <p:cNvSpPr/>
          <p:nvPr userDrawn="1"/>
        </p:nvSpPr>
        <p:spPr bwMode="gray">
          <a:xfrm>
            <a:off x="0" y="2"/>
            <a:ext cx="12192000" cy="10826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225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en-GB" sz="120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47836BCB-28CD-4EAF-B0F7-1111BB408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3500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083363"/>
            <a:ext cx="12192000" cy="5774638"/>
          </a:xfrm>
          <a:solidFill>
            <a:schemeClr val="bg2">
              <a:lumMod val="95000"/>
            </a:schemeClr>
          </a:solidFill>
        </p:spPr>
        <p:txBody>
          <a:bodyPr lIns="0" anchor="ctr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896939" y="2026977"/>
            <a:ext cx="9027271" cy="657115"/>
          </a:xfrm>
          <a:prstGeom prst="rect">
            <a:avLst/>
          </a:prstGeom>
        </p:spPr>
        <p:txBody>
          <a:bodyPr tIns="36000" rIns="36000" bIns="36000" anchor="b">
            <a:noAutofit/>
          </a:bodyPr>
          <a:lstStyle>
            <a:lvl1pPr algn="l">
              <a:defRPr sz="315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96939" y="2735179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35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896939" y="3281429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05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5976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B423F6C4-F21D-4135-A8A8-73E03E1162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3500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9952F9-C2D9-4433-9120-46CF4D42E9E8}"/>
              </a:ext>
            </a:extLst>
          </p:cNvPr>
          <p:cNvCxnSpPr>
            <a:cxnSpLocks/>
          </p:cNvCxnSpPr>
          <p:nvPr userDrawn="1"/>
        </p:nvCxnSpPr>
        <p:spPr>
          <a:xfrm>
            <a:off x="906462" y="1082675"/>
            <a:ext cx="10393363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896939" y="4506063"/>
            <a:ext cx="9027271" cy="657115"/>
          </a:xfrm>
          <a:prstGeom prst="rect">
            <a:avLst/>
          </a:prstGeom>
        </p:spPr>
        <p:txBody>
          <a:bodyPr tIns="36000" rIns="36000" bIns="36000" anchor="b">
            <a:noAutofit/>
          </a:bodyPr>
          <a:lstStyle>
            <a:lvl1pPr algn="l">
              <a:defRPr sz="315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96939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350" b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896939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050" cap="none" baseline="0">
                <a:solidFill>
                  <a:schemeClr val="tx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530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nk M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40B113D7-C2B8-468A-9AFE-78E76885E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6675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BF4D24-75F4-4ECA-8CE6-DE3C228990A2}"/>
              </a:ext>
            </a:extLst>
          </p:cNvPr>
          <p:cNvCxnSpPr>
            <a:cxnSpLocks/>
          </p:cNvCxnSpPr>
          <p:nvPr userDrawn="1"/>
        </p:nvCxnSpPr>
        <p:spPr>
          <a:xfrm>
            <a:off x="906462" y="1082675"/>
            <a:ext cx="10393363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896939" y="4506063"/>
            <a:ext cx="9027271" cy="657115"/>
          </a:xfrm>
          <a:prstGeom prst="rect">
            <a:avLst/>
          </a:prstGeom>
        </p:spPr>
        <p:txBody>
          <a:bodyPr tIns="36000" rIns="36000" bIns="36000" anchor="b">
            <a:noAutofit/>
          </a:bodyPr>
          <a:lstStyle>
            <a:lvl1pPr algn="l">
              <a:defRPr sz="315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96939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35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896939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05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599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y MO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0100513-A603-457D-9042-8876E2D5C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6675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82E513-F4B1-429D-AF18-1B374218952C}"/>
              </a:ext>
            </a:extLst>
          </p:cNvPr>
          <p:cNvCxnSpPr>
            <a:cxnSpLocks/>
          </p:cNvCxnSpPr>
          <p:nvPr userDrawn="1"/>
        </p:nvCxnSpPr>
        <p:spPr>
          <a:xfrm>
            <a:off x="906462" y="1082675"/>
            <a:ext cx="10393363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896939" y="4506063"/>
            <a:ext cx="9027271" cy="657115"/>
          </a:xfrm>
          <a:prstGeom prst="rect">
            <a:avLst/>
          </a:prstGeom>
        </p:spPr>
        <p:txBody>
          <a:bodyPr tIns="36000" rIns="36000" bIns="36000" anchor="b">
            <a:noAutofit/>
          </a:bodyPr>
          <a:lstStyle>
            <a:lvl1pPr algn="l">
              <a:defRPr sz="315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96939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35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896939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05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3684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MOL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9C43D59-E647-41BB-933D-2D42873BE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6675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8080DE-CFA4-4963-9E52-9EE069A33F5B}"/>
              </a:ext>
            </a:extLst>
          </p:cNvPr>
          <p:cNvCxnSpPr>
            <a:cxnSpLocks/>
          </p:cNvCxnSpPr>
          <p:nvPr userDrawn="1"/>
        </p:nvCxnSpPr>
        <p:spPr>
          <a:xfrm>
            <a:off x="906462" y="1082675"/>
            <a:ext cx="10393363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896939" y="4506063"/>
            <a:ext cx="9027271" cy="657115"/>
          </a:xfrm>
          <a:prstGeom prst="rect">
            <a:avLst/>
          </a:prstGeom>
        </p:spPr>
        <p:txBody>
          <a:bodyPr tIns="36000" rIns="36000" bIns="36000" anchor="b">
            <a:noAutofit/>
          </a:bodyPr>
          <a:lstStyle>
            <a:lvl1pPr algn="l">
              <a:defRPr sz="315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96939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35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896939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05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66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AAE7231B-8F1A-4F88-A75B-D41F4B7C4E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2EEAE504-11CA-4319-A5B9-A8A4818A5C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51D528-02A0-47E0-8B96-24DB453BA8AC}" type="datetimeFigureOut">
              <a:rPr lang="en-US"/>
              <a:pPr>
                <a:defRPr/>
              </a:pPr>
              <a:t>11/18/2021</a:t>
            </a:fld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75AFCE76-58F0-4E18-A223-80201866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660C829F-4E96-48B0-91D9-E419FCB82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0614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1 M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B74799B-1594-472C-A2F6-87789E924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854681-32CE-44EB-8737-7BBA6F8E73A0}"/>
              </a:ext>
            </a:extLst>
          </p:cNvPr>
          <p:cNvSpPr/>
          <p:nvPr userDrawn="1"/>
        </p:nvSpPr>
        <p:spPr bwMode="gray">
          <a:xfrm>
            <a:off x="12420600" y="2"/>
            <a:ext cx="887413" cy="16367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225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en-GB" sz="1200">
                <a:solidFill>
                  <a:schemeClr val="bg1"/>
                </a:solidFill>
                <a:cs typeface="Arial" pitchFamily="34" charset="0"/>
              </a:rPr>
              <a:t>Update image in slide master mode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ED1A7-DE3D-40F9-87BE-36DAA6CD86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3500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B3B132-7AF6-4299-A6FF-116E99713427}"/>
              </a:ext>
            </a:extLst>
          </p:cNvPr>
          <p:cNvCxnSpPr>
            <a:cxnSpLocks/>
          </p:cNvCxnSpPr>
          <p:nvPr userDrawn="1"/>
        </p:nvCxnSpPr>
        <p:spPr>
          <a:xfrm>
            <a:off x="906462" y="1082675"/>
            <a:ext cx="10393363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896939" y="4506063"/>
            <a:ext cx="9027271" cy="657115"/>
          </a:xfrm>
          <a:prstGeom prst="rect">
            <a:avLst/>
          </a:prstGeom>
        </p:spPr>
        <p:txBody>
          <a:bodyPr tIns="36000" rIns="36000" bIns="36000" anchor="b">
            <a:noAutofit/>
          </a:bodyPr>
          <a:lstStyle>
            <a:lvl1pPr algn="l">
              <a:defRPr sz="315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96939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35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896939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05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125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2 M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D758886-258C-4266-A965-7638E5B31F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206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FCAF90-DB78-4D59-B760-0B74F4A570F6}"/>
              </a:ext>
            </a:extLst>
          </p:cNvPr>
          <p:cNvSpPr/>
          <p:nvPr userDrawn="1"/>
        </p:nvSpPr>
        <p:spPr bwMode="gray">
          <a:xfrm>
            <a:off x="12420600" y="2"/>
            <a:ext cx="887413" cy="16367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225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en-GB" sz="1200">
                <a:solidFill>
                  <a:schemeClr val="bg1"/>
                </a:solidFill>
                <a:cs typeface="Arial" pitchFamily="34" charset="0"/>
              </a:rPr>
              <a:t>Update image in slide master mode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8E59E4-3EA4-41B9-A36F-5795BA5ED4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6675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1A4AFC-1471-4F9F-9181-27DF96DC0ED3}"/>
              </a:ext>
            </a:extLst>
          </p:cNvPr>
          <p:cNvCxnSpPr>
            <a:cxnSpLocks/>
          </p:cNvCxnSpPr>
          <p:nvPr userDrawn="1"/>
        </p:nvCxnSpPr>
        <p:spPr>
          <a:xfrm>
            <a:off x="906462" y="1082675"/>
            <a:ext cx="10393363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896939" y="4506063"/>
            <a:ext cx="9027271" cy="657115"/>
          </a:xfrm>
          <a:prstGeom prst="rect">
            <a:avLst/>
          </a:prstGeom>
        </p:spPr>
        <p:txBody>
          <a:bodyPr tIns="36000" rIns="36000" bIns="36000" anchor="b">
            <a:noAutofit/>
          </a:bodyPr>
          <a:lstStyle>
            <a:lvl1pPr algn="l">
              <a:defRPr sz="315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96939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35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896939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05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170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3 M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BC69E06-9487-4D0B-89CE-DBDFA61E8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7B7154-E28D-404D-817E-FAF992BA48F3}"/>
              </a:ext>
            </a:extLst>
          </p:cNvPr>
          <p:cNvSpPr/>
          <p:nvPr userDrawn="1"/>
        </p:nvSpPr>
        <p:spPr bwMode="gray">
          <a:xfrm>
            <a:off x="12420600" y="2"/>
            <a:ext cx="887413" cy="16367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225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en-GB" sz="1200">
                <a:solidFill>
                  <a:schemeClr val="bg1"/>
                </a:solidFill>
                <a:cs typeface="Arial" pitchFamily="34" charset="0"/>
              </a:rPr>
              <a:t>Update image in slide master mode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E5653-11AF-4CE9-8D6E-AF92B69145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6675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3E94DB-6667-487F-A7FD-0EB1267F5D5B}"/>
              </a:ext>
            </a:extLst>
          </p:cNvPr>
          <p:cNvCxnSpPr>
            <a:cxnSpLocks/>
          </p:cNvCxnSpPr>
          <p:nvPr userDrawn="1"/>
        </p:nvCxnSpPr>
        <p:spPr>
          <a:xfrm>
            <a:off x="906462" y="1082675"/>
            <a:ext cx="10393363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896939" y="4506063"/>
            <a:ext cx="9027271" cy="657115"/>
          </a:xfrm>
          <a:prstGeom prst="rect">
            <a:avLst/>
          </a:prstGeom>
        </p:spPr>
        <p:txBody>
          <a:bodyPr tIns="36000" rIns="36000" bIns="36000" anchor="b">
            <a:noAutofit/>
          </a:bodyPr>
          <a:lstStyle>
            <a:lvl1pPr algn="l">
              <a:defRPr sz="315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896939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35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896939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05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231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B9D98A-E401-4BEF-A456-7E2579577F6B}"/>
              </a:ext>
            </a:extLst>
          </p:cNvPr>
          <p:cNvCxnSpPr>
            <a:cxnSpLocks/>
          </p:cNvCxnSpPr>
          <p:nvPr userDrawn="1"/>
        </p:nvCxnSpPr>
        <p:spPr>
          <a:xfrm>
            <a:off x="906462" y="2281238"/>
            <a:ext cx="10393363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7F67ED-F816-4F67-AA9C-B4F454736262}"/>
              </a:ext>
            </a:extLst>
          </p:cNvPr>
          <p:cNvCxnSpPr>
            <a:cxnSpLocks/>
          </p:cNvCxnSpPr>
          <p:nvPr userDrawn="1"/>
        </p:nvCxnSpPr>
        <p:spPr>
          <a:xfrm>
            <a:off x="906462" y="6229350"/>
            <a:ext cx="10393363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83BB43C-FECA-4916-B9A1-02FB151FE3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51625" y="6467475"/>
            <a:ext cx="4668839" cy="215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46FC40C-2554-4E45-9A76-428853F4D8A1}" type="slidenum">
              <a:rPr lang="en-GB" altLang="en-US" sz="675" b="1">
                <a:solidFill>
                  <a:schemeClr val="accent1"/>
                </a:solidFill>
                <a:cs typeface="Arial" panose="020B0604020202020204" pitchFamily="34" charset="0"/>
              </a:rPr>
              <a:pPr algn="r" eaLnBrk="1" hangingPunct="1"/>
              <a:t>‹#›</a:t>
            </a:fld>
            <a:endParaRPr lang="en-GB" altLang="en-US" sz="675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47435-09D2-4473-B594-DBFC064905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001" y="6467475"/>
            <a:ext cx="4668839" cy="215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675">
                <a:solidFill>
                  <a:schemeClr val="tx2"/>
                </a:solidFill>
                <a:cs typeface="Arial" panose="020B0604020202020204" pitchFamily="34" charset="0"/>
              </a:rPr>
              <a:t>MAYOR OF LONDON </a:t>
            </a:r>
            <a:endParaRPr lang="en-GB" altLang="en-US" sz="675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896939" y="1264757"/>
            <a:ext cx="4620284" cy="900523"/>
          </a:xfrm>
          <a:prstGeom prst="rect">
            <a:avLst/>
          </a:prstGeom>
        </p:spPr>
        <p:txBody>
          <a:bodyPr tIns="36000" rIns="36000" bIns="36000" anchor="t">
            <a:noAutofit/>
          </a:bodyPr>
          <a:lstStyle>
            <a:lvl1pPr algn="l">
              <a:defRPr sz="45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536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umber M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CA005F-ADCD-448C-BA16-47F5EDC4BE56}"/>
              </a:ext>
            </a:extLst>
          </p:cNvPr>
          <p:cNvCxnSpPr>
            <a:cxnSpLocks/>
          </p:cNvCxnSpPr>
          <p:nvPr userDrawn="1"/>
        </p:nvCxnSpPr>
        <p:spPr>
          <a:xfrm>
            <a:off x="906463" y="3586163"/>
            <a:ext cx="3910012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6D27BBD-B625-48EA-947A-5337B8B723F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001" y="6467475"/>
            <a:ext cx="4668839" cy="215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675">
                <a:solidFill>
                  <a:schemeClr val="tx2"/>
                </a:solidFill>
                <a:cs typeface="Arial" panose="020B0604020202020204" pitchFamily="34" charset="0"/>
              </a:rPr>
              <a:t>MAYOR OF LONDON </a:t>
            </a:r>
            <a:endParaRPr lang="en-GB" altLang="en-US" sz="675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661061" y="0"/>
            <a:ext cx="6530940" cy="6540656"/>
          </a:xfrm>
          <a:solidFill>
            <a:schemeClr val="bg2">
              <a:lumMod val="95000"/>
            </a:schemeClr>
          </a:solidFill>
        </p:spPr>
        <p:txBody>
          <a:bodyPr lIns="0" anchor="ctr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96939" y="1566315"/>
            <a:ext cx="3920200" cy="1801045"/>
          </a:xfrm>
          <a:prstGeom prst="rect">
            <a:avLst/>
          </a:prstGeom>
        </p:spPr>
        <p:txBody>
          <a:bodyPr tIns="36000" rIns="36000" bIns="36000" anchor="t">
            <a:noAutofit/>
          </a:bodyPr>
          <a:lstStyle>
            <a:lvl1pPr algn="l">
              <a:defRPr sz="1125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896939" y="3743568"/>
            <a:ext cx="3920200" cy="491088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65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5661061" y="6540656"/>
            <a:ext cx="6530939" cy="345596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675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592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L 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C7CB844-8E72-4BDF-B6EC-FECEE53161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3500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7B61AC-D66B-408A-B612-6985C3912AC6}"/>
              </a:ext>
            </a:extLst>
          </p:cNvPr>
          <p:cNvCxnSpPr>
            <a:cxnSpLocks/>
          </p:cNvCxnSpPr>
          <p:nvPr userDrawn="1"/>
        </p:nvCxnSpPr>
        <p:spPr>
          <a:xfrm>
            <a:off x="906462" y="1082675"/>
            <a:ext cx="10393363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82366" y="2028829"/>
            <a:ext cx="9027271" cy="3816346"/>
          </a:xfrm>
          <a:prstGeom prst="rect">
            <a:avLst/>
          </a:prstGeom>
        </p:spPr>
        <p:txBody>
          <a:bodyPr tIns="36000" rIns="36000" bIns="36000">
            <a:noAutofit/>
          </a:bodyPr>
          <a:lstStyle>
            <a:lvl1pPr algn="ctr">
              <a:defRPr sz="315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052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L quote pi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F379AF8-22D8-4503-8CF0-30ABF886EB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6675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49B1E5-F279-4F5E-A93F-7F6B4D907421}"/>
              </a:ext>
            </a:extLst>
          </p:cNvPr>
          <p:cNvCxnSpPr>
            <a:cxnSpLocks/>
          </p:cNvCxnSpPr>
          <p:nvPr userDrawn="1"/>
        </p:nvCxnSpPr>
        <p:spPr>
          <a:xfrm>
            <a:off x="906462" y="1082675"/>
            <a:ext cx="10393363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82366" y="2028829"/>
            <a:ext cx="9027271" cy="3816346"/>
          </a:xfrm>
          <a:prstGeom prst="rect">
            <a:avLst/>
          </a:prstGeom>
        </p:spPr>
        <p:txBody>
          <a:bodyPr tIns="36000" rIns="36000" bIns="36000">
            <a:noAutofit/>
          </a:bodyPr>
          <a:lstStyle>
            <a:lvl1pPr algn="ctr">
              <a:defRPr sz="315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18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L quote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33083F2D-7CF3-41B9-AFDE-D4F21CF54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6675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BE39A6-FFFB-4B1C-8E2E-6CDA55DF7BB0}"/>
              </a:ext>
            </a:extLst>
          </p:cNvPr>
          <p:cNvCxnSpPr>
            <a:cxnSpLocks/>
          </p:cNvCxnSpPr>
          <p:nvPr userDrawn="1"/>
        </p:nvCxnSpPr>
        <p:spPr>
          <a:xfrm>
            <a:off x="906462" y="1082675"/>
            <a:ext cx="10393363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82366" y="2028829"/>
            <a:ext cx="9027271" cy="3816346"/>
          </a:xfrm>
          <a:prstGeom prst="rect">
            <a:avLst/>
          </a:prstGeom>
        </p:spPr>
        <p:txBody>
          <a:bodyPr tIns="36000" rIns="36000" bIns="36000">
            <a:noAutofit/>
          </a:bodyPr>
          <a:lstStyle>
            <a:lvl1pPr algn="ctr">
              <a:defRPr sz="315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2077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L quote cyan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229C967-5C3A-4B60-A228-1C66D3B49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4" y="66675"/>
            <a:ext cx="33813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BE36E6-7AA5-4A57-B744-FFD9B50F658D}"/>
              </a:ext>
            </a:extLst>
          </p:cNvPr>
          <p:cNvCxnSpPr>
            <a:cxnSpLocks/>
          </p:cNvCxnSpPr>
          <p:nvPr userDrawn="1"/>
        </p:nvCxnSpPr>
        <p:spPr>
          <a:xfrm>
            <a:off x="906462" y="1082675"/>
            <a:ext cx="10393363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82366" y="2028829"/>
            <a:ext cx="9027271" cy="3816346"/>
          </a:xfrm>
          <a:prstGeom prst="rect">
            <a:avLst/>
          </a:prstGeom>
        </p:spPr>
        <p:txBody>
          <a:bodyPr tIns="36000" rIns="36000" bIns="36000">
            <a:noAutofit/>
          </a:bodyPr>
          <a:lstStyle>
            <a:lvl1pPr algn="ctr">
              <a:defRPr sz="315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366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213" y="1395412"/>
            <a:ext cx="11199664" cy="666861"/>
          </a:xfrm>
        </p:spPr>
        <p:txBody>
          <a:bodyPr lIns="0">
            <a:normAutofit/>
          </a:bodyPr>
          <a:lstStyle>
            <a:lvl1pPr algn="l">
              <a:defRPr sz="2500" b="1" i="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86213" y="2466615"/>
            <a:ext cx="5372648" cy="324527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180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/>
          </p:nvPr>
        </p:nvSpPr>
        <p:spPr>
          <a:xfrm>
            <a:off x="6103357" y="2466615"/>
            <a:ext cx="5582520" cy="3245272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0"/>
              </a:spcBef>
              <a:buNone/>
              <a:defRPr sz="180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134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3512DF27-08B6-4673-81C7-89BBA4ACB6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0" r="-195" b="52930"/>
          <a:stretch>
            <a:fillRect/>
          </a:stretch>
        </p:blipFill>
        <p:spPr bwMode="auto">
          <a:xfrm>
            <a:off x="6096001" y="2066925"/>
            <a:ext cx="6117167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86">
            <a:extLst>
              <a:ext uri="{FF2B5EF4-FFF2-40B4-BE49-F238E27FC236}">
                <a16:creationId xmlns:a16="http://schemas.microsoft.com/office/drawing/2014/main" id="{49191C3E-72B1-4EA3-A49F-BBBC0D0A61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1" y="2066925"/>
            <a:ext cx="5295900" cy="3956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B2C2FF0-5649-CB42-ADCB-0678ACD3041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7938" y="2067198"/>
            <a:ext cx="4514459" cy="760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2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4290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1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1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19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AD90BB-6626-E442-B063-5E4D782F04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7938" y="2938402"/>
            <a:ext cx="4514459" cy="30648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2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4290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1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1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19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B01C4-CBF4-A24F-A340-D1902FFEEC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7940" y="854725"/>
            <a:ext cx="4514459" cy="565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4290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1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1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19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7149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213" y="1395412"/>
            <a:ext cx="11199664" cy="666861"/>
          </a:xfrm>
        </p:spPr>
        <p:txBody>
          <a:bodyPr lIns="0" tIns="0" rIns="0" bIns="0">
            <a:noAutofit/>
          </a:bodyPr>
          <a:lstStyle>
            <a:lvl1pPr algn="l">
              <a:defRPr sz="2500" b="1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86213" y="2466616"/>
            <a:ext cx="11199664" cy="3211313"/>
          </a:xfrm>
        </p:spPr>
        <p:txBody>
          <a:bodyPr lIns="0" tIns="0" rIns="0" bIns="0" numCol="2">
            <a:noAutofit/>
          </a:bodyPr>
          <a:lstStyle>
            <a:lvl1pPr marL="0" indent="0" algn="l">
              <a:buNone/>
              <a:defRPr sz="180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8103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245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AAE7231B-8F1A-4F88-A75B-D41F4B7C4E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2EEAE504-11CA-4319-A5B9-A8A4818A5C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51D528-02A0-47E0-8B96-24DB453BA8AC}" type="datetimeFigureOut">
              <a:rPr lang="en-US"/>
              <a:pPr>
                <a:defRPr/>
              </a:pPr>
              <a:t>11/18/2021</a:t>
            </a:fld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75AFCE76-58F0-4E18-A223-80201866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660C829F-4E96-48B0-91D9-E419FCB82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459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3512DF27-08B6-4673-81C7-89BBA4ACB6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0" r="-195" b="52930"/>
          <a:stretch>
            <a:fillRect/>
          </a:stretch>
        </p:blipFill>
        <p:spPr bwMode="auto">
          <a:xfrm>
            <a:off x="6096001" y="2066925"/>
            <a:ext cx="6117167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86">
            <a:extLst>
              <a:ext uri="{FF2B5EF4-FFF2-40B4-BE49-F238E27FC236}">
                <a16:creationId xmlns:a16="http://schemas.microsoft.com/office/drawing/2014/main" id="{49191C3E-72B1-4EA3-A49F-BBBC0D0A61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1" y="2066925"/>
            <a:ext cx="5295900" cy="3956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B2C2FF0-5649-CB42-ADCB-0678ACD3041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7938" y="2067198"/>
            <a:ext cx="4514459" cy="760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2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4290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1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1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19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AD90BB-6626-E442-B063-5E4D782F04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7938" y="2938402"/>
            <a:ext cx="4514459" cy="30648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2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4290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1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1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19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B01C4-CBF4-A24F-A340-D1902FFEEC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7940" y="854725"/>
            <a:ext cx="4514459" cy="565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4290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1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15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19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308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F233BF55-97F2-4232-8578-C84B647E50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1" y="654050"/>
            <a:ext cx="136948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78CE21-87FC-4283-8246-75FE0CE3C674}"/>
              </a:ext>
            </a:extLst>
          </p:cNvPr>
          <p:cNvSpPr txBox="1"/>
          <p:nvPr userDrawn="1"/>
        </p:nvSpPr>
        <p:spPr>
          <a:xfrm>
            <a:off x="889001" y="2544764"/>
            <a:ext cx="472017" cy="833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1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EB5CC4-5575-4535-9482-389A496B2BF5}"/>
              </a:ext>
            </a:extLst>
          </p:cNvPr>
          <p:cNvCxnSpPr>
            <a:cxnSpLocks/>
          </p:cNvCxnSpPr>
          <p:nvPr userDrawn="1"/>
        </p:nvCxnSpPr>
        <p:spPr>
          <a:xfrm>
            <a:off x="1477433" y="2794001"/>
            <a:ext cx="0" cy="581025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A715AF-29BA-42A9-B02C-B6C131634A6F}"/>
              </a:ext>
            </a:extLst>
          </p:cNvPr>
          <p:cNvSpPr txBox="1"/>
          <p:nvPr userDrawn="1"/>
        </p:nvSpPr>
        <p:spPr>
          <a:xfrm>
            <a:off x="889001" y="4314825"/>
            <a:ext cx="472017" cy="833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2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4400B8-253C-4C1C-B13F-3216428B2FD4}"/>
              </a:ext>
            </a:extLst>
          </p:cNvPr>
          <p:cNvCxnSpPr>
            <a:cxnSpLocks/>
          </p:cNvCxnSpPr>
          <p:nvPr userDrawn="1"/>
        </p:nvCxnSpPr>
        <p:spPr>
          <a:xfrm>
            <a:off x="1477433" y="4570414"/>
            <a:ext cx="0" cy="579437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F0C9D24-C5BF-403B-8DA2-95319FACBEF7}"/>
              </a:ext>
            </a:extLst>
          </p:cNvPr>
          <p:cNvSpPr txBox="1"/>
          <p:nvPr userDrawn="1"/>
        </p:nvSpPr>
        <p:spPr>
          <a:xfrm>
            <a:off x="6381751" y="2544764"/>
            <a:ext cx="469900" cy="833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3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7CACE-570C-42DE-A3EB-F1EB3E3067D1}"/>
              </a:ext>
            </a:extLst>
          </p:cNvPr>
          <p:cNvCxnSpPr>
            <a:cxnSpLocks/>
          </p:cNvCxnSpPr>
          <p:nvPr userDrawn="1"/>
        </p:nvCxnSpPr>
        <p:spPr>
          <a:xfrm>
            <a:off x="6968067" y="2794001"/>
            <a:ext cx="0" cy="581025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55EEFBD-A496-414C-A28D-8FE8A9352AB9}"/>
              </a:ext>
            </a:extLst>
          </p:cNvPr>
          <p:cNvSpPr txBox="1"/>
          <p:nvPr userDrawn="1"/>
        </p:nvSpPr>
        <p:spPr>
          <a:xfrm>
            <a:off x="6381751" y="4275139"/>
            <a:ext cx="469900" cy="833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4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9B89C2-6A90-45C5-A468-692ADD6F3D34}"/>
              </a:ext>
            </a:extLst>
          </p:cNvPr>
          <p:cNvCxnSpPr>
            <a:cxnSpLocks/>
          </p:cNvCxnSpPr>
          <p:nvPr userDrawn="1"/>
        </p:nvCxnSpPr>
        <p:spPr>
          <a:xfrm>
            <a:off x="6968067" y="4529139"/>
            <a:ext cx="0" cy="581025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D09AFE3-0B70-7E4E-9F40-8DE4A6CB75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173" y="848147"/>
            <a:ext cx="8835191" cy="1158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974D1B3-BB4F-E74B-A186-48373F5839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1913" y="2772076"/>
            <a:ext cx="4158921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0BBE867-97C4-2445-AF77-30748A8419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915" y="4522556"/>
            <a:ext cx="4158919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2A4494A5-AF42-6940-B0D6-F2117931F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44233" y="2772076"/>
            <a:ext cx="4158921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B7F8ABB7-EF1D-524A-8B2A-3D465FAFBC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44233" y="4482372"/>
            <a:ext cx="4158919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33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id="{2CA84966-9B70-4EAC-BAEB-724FED566B34}"/>
              </a:ext>
            </a:extLst>
          </p:cNvPr>
          <p:cNvSpPr/>
          <p:nvPr/>
        </p:nvSpPr>
        <p:spPr>
          <a:xfrm>
            <a:off x="1" y="1"/>
            <a:ext cx="12189884" cy="6856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7156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958">
              <a:latin typeface="+mn-lt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73066" y="541158"/>
            <a:ext cx="4245873" cy="446447"/>
          </a:xfrm>
        </p:spPr>
        <p:txBody>
          <a:bodyPr/>
          <a:lstStyle>
            <a:lvl1pPr>
              <a:defRPr sz="2176" b="1" i="0">
                <a:solidFill>
                  <a:srgbClr val="00B2B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1558E478-21C4-4B80-A3EE-7B4EA57D89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C33E3ED1-651C-4C00-9A38-8076ED3E50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56A081-5D6B-430B-8A36-7B058846938E}" type="datetimeFigureOut">
              <a:rPr lang="en-US"/>
              <a:pPr>
                <a:defRPr/>
              </a:pPr>
              <a:t>11/18/2021</a:t>
            </a:fld>
            <a:endParaRPr lang="en-US"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C69CDBBD-DD1B-433C-AAF8-344468DA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F3EEB-CD22-4232-A585-095A814C8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020717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213" y="1395412"/>
            <a:ext cx="11199664" cy="666861"/>
          </a:xfrm>
        </p:spPr>
        <p:txBody>
          <a:bodyPr lIns="0" tIns="0" rIns="0" bIns="0">
            <a:noAutofit/>
          </a:bodyPr>
          <a:lstStyle>
            <a:lvl1pPr algn="l">
              <a:defRPr sz="250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86213" y="2466616"/>
            <a:ext cx="11199664" cy="3211313"/>
          </a:xfrm>
        </p:spPr>
        <p:txBody>
          <a:bodyPr lIns="0" tIns="0" rIns="0" bIns="0" numCol="2">
            <a:noAutofit/>
          </a:bodyPr>
          <a:lstStyle>
            <a:lvl1pPr marL="0" indent="0" algn="l">
              <a:buNone/>
              <a:defRPr sz="1800" spc="14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020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BCD3-A31D-4B5B-8F08-ADEC1A4F0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15569-0355-4DD2-92F9-E10A6CF52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50B5E-ABDC-4EFD-993A-89DE39618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23D0E-4F47-4C56-A0A3-DB5A667B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3E8D6-AB09-4D79-9659-BA6716D3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F5E31A-995F-4F22-937A-6AAD851F3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81" y="114978"/>
            <a:ext cx="3963174" cy="182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16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AB4D9-49E1-4E8D-BC13-CDAA5FB0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5B868-B04B-41B3-8292-606E98D36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492D2-1ECD-4327-8732-D03F5F5A2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8294D-DBE9-42C5-A67F-557A2084B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E0225-8F3A-4BF9-AFFB-D1FC5271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80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EF2BC-070A-4627-95BA-754FF99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5175C-ED3A-45F3-B26E-356C3A32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EAFDA-A97E-407A-8D3B-95FC4962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B43A-4FE9-4FD5-A6B5-3D3738CD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55DAB-75BB-46A2-A94C-FF107FC2B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07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F233BF55-97F2-4232-8578-C84B647E50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1" y="654050"/>
            <a:ext cx="136948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78CE21-87FC-4283-8246-75FE0CE3C674}"/>
              </a:ext>
            </a:extLst>
          </p:cNvPr>
          <p:cNvSpPr txBox="1"/>
          <p:nvPr userDrawn="1"/>
        </p:nvSpPr>
        <p:spPr>
          <a:xfrm>
            <a:off x="889001" y="2544764"/>
            <a:ext cx="472017" cy="833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1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EB5CC4-5575-4535-9482-389A496B2BF5}"/>
              </a:ext>
            </a:extLst>
          </p:cNvPr>
          <p:cNvCxnSpPr>
            <a:cxnSpLocks/>
          </p:cNvCxnSpPr>
          <p:nvPr userDrawn="1"/>
        </p:nvCxnSpPr>
        <p:spPr>
          <a:xfrm>
            <a:off x="1477433" y="2794001"/>
            <a:ext cx="0" cy="581025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A715AF-29BA-42A9-B02C-B6C131634A6F}"/>
              </a:ext>
            </a:extLst>
          </p:cNvPr>
          <p:cNvSpPr txBox="1"/>
          <p:nvPr userDrawn="1"/>
        </p:nvSpPr>
        <p:spPr>
          <a:xfrm>
            <a:off x="889001" y="4314825"/>
            <a:ext cx="472017" cy="833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2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4400B8-253C-4C1C-B13F-3216428B2FD4}"/>
              </a:ext>
            </a:extLst>
          </p:cNvPr>
          <p:cNvCxnSpPr>
            <a:cxnSpLocks/>
          </p:cNvCxnSpPr>
          <p:nvPr userDrawn="1"/>
        </p:nvCxnSpPr>
        <p:spPr>
          <a:xfrm>
            <a:off x="1477433" y="4570414"/>
            <a:ext cx="0" cy="579437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F0C9D24-C5BF-403B-8DA2-95319FACBEF7}"/>
              </a:ext>
            </a:extLst>
          </p:cNvPr>
          <p:cNvSpPr txBox="1"/>
          <p:nvPr userDrawn="1"/>
        </p:nvSpPr>
        <p:spPr>
          <a:xfrm>
            <a:off x="6381751" y="2544764"/>
            <a:ext cx="469900" cy="833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3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47CACE-570C-42DE-A3EB-F1EB3E3067D1}"/>
              </a:ext>
            </a:extLst>
          </p:cNvPr>
          <p:cNvCxnSpPr>
            <a:cxnSpLocks/>
          </p:cNvCxnSpPr>
          <p:nvPr userDrawn="1"/>
        </p:nvCxnSpPr>
        <p:spPr>
          <a:xfrm>
            <a:off x="6968067" y="2794001"/>
            <a:ext cx="0" cy="581025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55EEFBD-A496-414C-A28D-8FE8A9352AB9}"/>
              </a:ext>
            </a:extLst>
          </p:cNvPr>
          <p:cNvSpPr txBox="1"/>
          <p:nvPr userDrawn="1"/>
        </p:nvSpPr>
        <p:spPr>
          <a:xfrm>
            <a:off x="6381751" y="4275139"/>
            <a:ext cx="469900" cy="833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821" b="1" spc="7">
                <a:solidFill>
                  <a:schemeClr val="tx2"/>
                </a:solidFill>
                <a:latin typeface="Lato"/>
                <a:cs typeface="Lato"/>
              </a:rPr>
              <a:t>4</a:t>
            </a:r>
            <a:endParaRPr lang="en-GB" sz="4821">
              <a:solidFill>
                <a:schemeClr val="tx2"/>
              </a:solidFill>
              <a:latin typeface="Lato"/>
              <a:cs typeface="Lato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9B89C2-6A90-45C5-A468-692ADD6F3D34}"/>
              </a:ext>
            </a:extLst>
          </p:cNvPr>
          <p:cNvCxnSpPr>
            <a:cxnSpLocks/>
          </p:cNvCxnSpPr>
          <p:nvPr userDrawn="1"/>
        </p:nvCxnSpPr>
        <p:spPr>
          <a:xfrm>
            <a:off x="6968067" y="4529139"/>
            <a:ext cx="0" cy="581025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D09AFE3-0B70-7E4E-9F40-8DE4A6CB75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173" y="848147"/>
            <a:ext cx="8835191" cy="1158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974D1B3-BB4F-E74B-A186-48373F5839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1913" y="2772076"/>
            <a:ext cx="4158921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0BBE867-97C4-2445-AF77-30748A8419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915" y="4522556"/>
            <a:ext cx="4158919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2A4494A5-AF42-6940-B0D6-F2117931F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44233" y="2772076"/>
            <a:ext cx="4158921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B7F8ABB7-EF1D-524A-8B2A-3D465FAFBC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44233" y="4482372"/>
            <a:ext cx="4158919" cy="656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222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244AF-70FA-4A84-B1AF-3BB902DF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7633-5C28-44CA-B9B6-2C8B9DE59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9DD12-1C9B-4759-8B53-AB792541A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BC819-4612-48B8-B095-C9AB1360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3D489-DD05-426B-9293-A36E371EE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C099A-75C3-4AD5-8FEB-0F6FB311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973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BE42-97A4-4FD0-8476-9BE750B6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D39E-E815-459D-91E3-913BDFD3D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A6C72-C6FF-4A1E-AA61-6E978D8F1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7FEF05-9C38-43F3-AD55-0965C9296D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1E432B-3AB2-4299-B865-5AEAA2FC5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79F94F-34E9-43FB-824F-02D0F0DCC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61732-AE27-4C95-B12A-E0ECA5EB7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1688D-CCC3-4B70-AB60-9B4AA048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7642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1BBB7-BA17-41F3-8564-54AB2CAF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54E75-2EEB-4AF0-BE11-67513658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6E9139-EBE9-4DF5-B3C2-F079D9DB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9A8AD-CE63-466D-8790-1456E298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2734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78A5F-1316-44B6-96A4-95DE4424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8D64B-8C10-4C5A-BFB6-9EB2688E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1053F-601D-4C07-8EBD-D2186A60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5959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09E59-4F66-48F7-B01E-19AFCB85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1EE67-6F16-409D-9F58-655DDE626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0DB4A-A3EB-446E-8F16-1C30755B7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8FC8A-2D8E-499C-98BD-021E19923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0094F-19DE-4792-97ED-CCF74A1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587CA-0FEF-4952-A700-EAD253B8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7118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CCEA3-0EDE-40A8-8057-FA8CC8681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068426-2F5F-498C-BBBD-7E80908211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77EE5-D87E-4EB7-AB1B-8FF78850C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4D2AF-66AC-469A-A206-4641F24F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F1982-A664-4B09-8822-AB61866E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FBD98-CD81-4D20-AF88-A3D5973B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3433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9A12-1EDB-4860-B865-6A1CE86A9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7E696-830C-456D-BBEA-C0BA93C68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C1F2E-B4D2-4051-9755-E77523EF2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770E6-ADBD-44C9-965B-0461474C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2BAD3-CB38-4438-82BD-1B11B4C9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3648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541F5-A16B-4178-9399-0AFD510D75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B863AB-3149-4235-8CF0-5EE491AA0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1BE34-E58A-47AB-88D2-FAF120CDA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5A92D-A5EE-4B94-A7B6-76A37AC25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91B96-7CB5-4C41-9876-C75EF26B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id="{2CA84966-9B70-4EAC-BAEB-724FED566B34}"/>
              </a:ext>
            </a:extLst>
          </p:cNvPr>
          <p:cNvSpPr/>
          <p:nvPr/>
        </p:nvSpPr>
        <p:spPr>
          <a:xfrm>
            <a:off x="1" y="1"/>
            <a:ext cx="12189884" cy="6856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7156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958">
              <a:latin typeface="+mn-lt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73066" y="541158"/>
            <a:ext cx="4245873" cy="446447"/>
          </a:xfrm>
        </p:spPr>
        <p:txBody>
          <a:bodyPr/>
          <a:lstStyle>
            <a:lvl1pPr>
              <a:defRPr sz="2176" b="1" i="0">
                <a:solidFill>
                  <a:srgbClr val="00B2B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1558E478-21C4-4B80-A3EE-7B4EA57D89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C33E3ED1-651C-4C00-9A38-8076ED3E50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56A081-5D6B-430B-8A36-7B058846938E}" type="datetimeFigureOut">
              <a:rPr lang="en-US"/>
              <a:pPr>
                <a:defRPr/>
              </a:pPr>
              <a:t>11/18/2021</a:t>
            </a:fld>
            <a:endParaRPr lang="en-US"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C69CDBBD-DD1B-433C-AAF8-344468DA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F3EEB-CD22-4232-A585-095A814C8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2437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B405-33CC-4B83-9FC0-0886725BA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56CFA-3049-4117-8611-92A41434F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1EF71-4D00-4E32-9FD6-FBA81C17A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45A3C-D5BB-4EDB-908B-54A79172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74129-7513-4FB8-B247-CB97E3EA402F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C1D63-D202-4B25-9A10-AA2D5E8DA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51271-4E32-4A33-A78E-30143ED2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31E23-0EB2-4CFB-8CF3-5949C5F7EB53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8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59A0-AF37-4C36-A816-043E7FEC3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217898-4152-4A5B-B3A4-03DFC6454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05672-5945-4263-A0CE-D1274D815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382B-FB17-42E7-A957-7FE106256F51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D40D5-72C4-4E74-B308-DDFFBC9F3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30B34-AB35-4AD8-A064-B8DF2915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3E4F-D752-4251-8B09-7A4195578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1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7D6F4CD-48D4-4645-817C-1A9E2F7D8B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C248F29-34B3-469B-BC57-13D3DF2222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BB6CC-0837-4B8F-BFB3-C82339A19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C9B274-2BB5-4657-BBCB-02479D0A11B2}" type="datetimeFigureOut">
              <a:rPr lang="en-US" altLang="en-US"/>
              <a:pPr>
                <a:defRPr/>
              </a:pPr>
              <a:t>11/18/2021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E978C-A8FC-49B6-AC31-9711A8043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9C4DC-8B0A-4789-8D37-E65E45006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F826D0A-BC9D-42B3-8130-00A155AE2AE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055" name="Picture 6">
            <a:extLst>
              <a:ext uri="{FF2B5EF4-FFF2-40B4-BE49-F238E27FC236}">
                <a16:creationId xmlns:a16="http://schemas.microsoft.com/office/drawing/2014/main" id="{A0FE5945-94C9-4DAB-9D22-2D212977DF3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81A354C0-66AE-2049-A1BF-FD476293D0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8342" y="6219826"/>
            <a:ext cx="2739109" cy="45990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0E9880D-792B-3444-80D7-269FC5AA07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930" y="6094413"/>
            <a:ext cx="17229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1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3" r:id="rId4"/>
    <p:sldLayoutId id="2147483714" r:id="rId5"/>
    <p:sldLayoutId id="2147483715" r:id="rId6"/>
    <p:sldLayoutId id="2147483716" r:id="rId7"/>
    <p:sldLayoutId id="2147483749" r:id="rId8"/>
    <p:sldLayoutId id="2147483839" r:id="rId9"/>
    <p:sldLayoutId id="2147483852" r:id="rId10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13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838" r:id="rId2"/>
    <p:sldLayoutId id="2147483664" r:id="rId3"/>
    <p:sldLayoutId id="2147483665" r:id="rId4"/>
  </p:sldLayoutIdLst>
  <p:txStyles>
    <p:titleStyle>
      <a:lvl1pPr algn="l" defTabSz="554373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594" indent="-138594" algn="l" defTabSz="554373" rtl="0" eaLnBrk="1" latinLnBrk="0" hangingPunct="1">
        <a:lnSpc>
          <a:spcPct val="90000"/>
        </a:lnSpc>
        <a:spcBef>
          <a:spcPts val="607"/>
        </a:spcBef>
        <a:buFont typeface="Arial" panose="020B0604020202020204" pitchFamily="34" charset="0"/>
        <a:buChar char="•"/>
        <a:defRPr sz="1699" kern="1200">
          <a:solidFill>
            <a:schemeClr val="tx1"/>
          </a:solidFill>
          <a:latin typeface="+mn-lt"/>
          <a:ea typeface="+mn-ea"/>
          <a:cs typeface="+mn-cs"/>
        </a:defRPr>
      </a:lvl1pPr>
      <a:lvl2pPr marL="415780" indent="-138594" algn="l" defTabSz="554373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2967" indent="-138594" algn="l" defTabSz="554373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153" indent="-138594" algn="l" defTabSz="554373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339" indent="-138594" algn="l" defTabSz="554373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527" indent="-138594" algn="l" defTabSz="554373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1714" indent="-138594" algn="l" defTabSz="554373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8899" indent="-138594" algn="l" defTabSz="554373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085" indent="-138594" algn="l" defTabSz="554373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373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186" algn="l" defTabSz="554373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373" algn="l" defTabSz="554373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561" algn="l" defTabSz="554373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8747" algn="l" defTabSz="554373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5933" algn="l" defTabSz="554373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120" algn="l" defTabSz="554373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306" algn="l" defTabSz="554373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7491" algn="l" defTabSz="554373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F1A0406-124A-BC4D-A4D1-893DDE3EB74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328" y="654661"/>
            <a:ext cx="1368161" cy="55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6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7" r:id="rId6"/>
    <p:sldLayoutId id="2147483678" r:id="rId7"/>
    <p:sldLayoutId id="2147483681" r:id="rId8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2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2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3" algn="l" defTabSz="9142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0" algn="l" defTabSz="9142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759" algn="l" defTabSz="9142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7D6F4CD-48D4-4645-817C-1A9E2F7D8B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C248F29-34B3-469B-BC57-13D3DF2222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BB6CC-0837-4B8F-BFB3-C82339A19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C9B274-2BB5-4657-BBCB-02479D0A11B2}" type="datetimeFigureOut">
              <a:rPr lang="en-US" altLang="en-US"/>
              <a:pPr>
                <a:defRPr/>
              </a:pPr>
              <a:t>11/18/2021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E978C-A8FC-49B6-AC31-9711A8043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9C4DC-8B0A-4789-8D37-E65E45006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F826D0A-BC9D-42B3-8130-00A155AE2AE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055" name="Picture 6">
            <a:extLst>
              <a:ext uri="{FF2B5EF4-FFF2-40B4-BE49-F238E27FC236}">
                <a16:creationId xmlns:a16="http://schemas.microsoft.com/office/drawing/2014/main" id="{A0FE5945-94C9-4DAB-9D22-2D212977DF3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81A354C0-66AE-2049-A1BF-FD476293D0F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78344" y="6219830"/>
            <a:ext cx="2739109" cy="45990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0E9880D-792B-3444-80D7-269FC5AA07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933" y="6094417"/>
            <a:ext cx="17229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81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4" r:id="rId4"/>
    <p:sldLayoutId id="2147483705" r:id="rId5"/>
    <p:sldLayoutId id="2147483706" r:id="rId6"/>
    <p:sldLayoutId id="2147483707" r:id="rId7"/>
  </p:sldLayoutIdLst>
  <p:txStyles>
    <p:titleStyle>
      <a:lvl1pPr algn="ctr" defTabSz="457178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1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1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1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1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178" algn="ctr" defTabSz="4571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354" algn="ctr" defTabSz="4571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532" algn="ctr" defTabSz="4571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709" algn="ctr" defTabSz="4571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882" indent="-342882" algn="l" defTabSz="45717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13" indent="-285737" algn="l" defTabSz="45717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2942" indent="-228589" algn="l" defTabSz="45717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120" indent="-228589" algn="l" defTabSz="45717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298" indent="-228589" algn="l" defTabSz="45717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952236D6-6742-4DF8-BBB6-B3FE59A277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DC737-4842-41F5-99BF-79183AD2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1" y="1820863"/>
            <a:ext cx="112246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London Enterprise Adviser Network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F0AE8-5DE4-489D-958E-98507CAD0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51" y="2963864"/>
            <a:ext cx="11224683" cy="496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Bringing businesses and schools together across West London</a:t>
            </a:r>
          </a:p>
        </p:txBody>
      </p:sp>
    </p:spTree>
    <p:extLst>
      <p:ext uri="{BB962C8B-B14F-4D97-AF65-F5344CB8AC3E}">
        <p14:creationId xmlns:p14="http://schemas.microsoft.com/office/powerpoint/2010/main" val="407851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500" kern="1100" spc="140">
          <a:solidFill>
            <a:srgbClr val="404040"/>
          </a:solidFill>
          <a:latin typeface="Arial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404040"/>
          </a:solidFill>
          <a:latin typeface="Arial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404040"/>
          </a:solidFill>
          <a:latin typeface="Arial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404040"/>
          </a:solidFill>
          <a:latin typeface="Arial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404040"/>
          </a:solidFill>
          <a:latin typeface="Arial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500">
          <a:solidFill>
            <a:srgbClr val="404040"/>
          </a:solidFill>
          <a:latin typeface="Arial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500">
          <a:solidFill>
            <a:srgbClr val="404040"/>
          </a:solidFill>
          <a:latin typeface="Arial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500">
          <a:solidFill>
            <a:srgbClr val="404040"/>
          </a:solidFill>
          <a:latin typeface="Arial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500">
          <a:solidFill>
            <a:srgbClr val="404040"/>
          </a:solidFill>
          <a:latin typeface="Arial" charset="0"/>
          <a:ea typeface="MS PGothic" pitchFamily="34" charset="-128"/>
        </a:defRPr>
      </a:lvl9pPr>
    </p:titleStyle>
    <p:bodyStyle>
      <a:lvl1pPr algn="ctr" defTabSz="457200" rtl="0" eaLnBrk="0" fontAlgn="base" hangingPunct="0">
        <a:spcBef>
          <a:spcPct val="20000"/>
        </a:spcBef>
        <a:spcAft>
          <a:spcPct val="0"/>
        </a:spcAft>
        <a:defRPr kern="1200" spc="140">
          <a:solidFill>
            <a:srgbClr val="404040"/>
          </a:solidFill>
          <a:latin typeface="Arial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981115-E25D-4B57-8651-AA476957E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2739" y="3568700"/>
            <a:ext cx="9026525" cy="43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Add first level body copy</a:t>
            </a:r>
            <a:endParaRPr lang="en-GB"/>
          </a:p>
        </p:txBody>
      </p:sp>
      <p:sp>
        <p:nvSpPr>
          <p:cNvPr id="1027" name="Title Placeholder 15">
            <a:extLst>
              <a:ext uri="{FF2B5EF4-FFF2-40B4-BE49-F238E27FC236}">
                <a16:creationId xmlns:a16="http://schemas.microsoft.com/office/drawing/2014/main" id="{B9833CE9-3438-4BD8-A1A7-2A60F4798D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82739" y="2619377"/>
            <a:ext cx="90265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Add title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62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GB" sz="3150" b="1" kern="1200" dirty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1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lang="en-US" kern="1200" cap="all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200150" indent="-17145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1543050" indent="-17145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7D6F4CD-48D4-4645-817C-1A9E2F7D8B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C248F29-34B3-469B-BC57-13D3DF2222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BB6CC-0837-4B8F-BFB3-C82339A19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C9B274-2BB5-4657-BBCB-02479D0A11B2}" type="datetimeFigureOut">
              <a:rPr lang="en-US" altLang="en-US"/>
              <a:pPr>
                <a:defRPr/>
              </a:pPr>
              <a:t>11/18/2021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E978C-A8FC-49B6-AC31-9711A8043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9C4DC-8B0A-4789-8D37-E65E45006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F826D0A-BC9D-42B3-8130-00A155AE2AE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055" name="Picture 6">
            <a:extLst>
              <a:ext uri="{FF2B5EF4-FFF2-40B4-BE49-F238E27FC236}">
                <a16:creationId xmlns:a16="http://schemas.microsoft.com/office/drawing/2014/main" id="{A0FE5945-94C9-4DAB-9D22-2D212977DF3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81A354C0-66AE-2049-A1BF-FD476293D0F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3178" y="6167572"/>
            <a:ext cx="2739109" cy="45990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0E9880D-792B-3444-80D7-269FC5AA07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706" y="6164085"/>
            <a:ext cx="17229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84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5" r:id="rId4"/>
    <p:sldLayoutId id="2147483746" r:id="rId5"/>
    <p:sldLayoutId id="2147483747" r:id="rId6"/>
    <p:sldLayoutId id="2147483748" r:id="rId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37FF48D-A45E-47B8-8835-523A458DA8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E4629AB5-3A21-4F3F-A43C-1467BF890B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C5D94-42AD-4091-BB56-8EFB8CBF7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574E0C2-CACD-46E8-98EE-3B16677CBCFF}" type="datetimeFigureOut">
              <a:rPr lang="en-US" altLang="en-US"/>
              <a:pPr>
                <a:defRPr/>
              </a:pPr>
              <a:t>11/18/2021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ADB5F-D968-4F47-B8A1-98FADEF1B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8229F-11F7-4A5E-A794-51502B2E0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3668D5-4597-4239-AA78-DFB8D5D61F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5" name="Picture 6">
            <a:extLst>
              <a:ext uri="{FF2B5EF4-FFF2-40B4-BE49-F238E27FC236}">
                <a16:creationId xmlns:a16="http://schemas.microsoft.com/office/drawing/2014/main" id="{79002DEB-5457-49FD-AAF8-00A64BA612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AB29E-2A2A-480D-9330-08E6F537B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A6FEC-26E0-4C53-AE13-9C34738A0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7828D-CC76-4C53-85F6-4DAF934A1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00AC3-92CF-4A20-B64A-72FFC4C49CB5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6A035-B0B3-463D-AAF9-382F014B2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2CBA5-D3CC-4B2F-9C48-5C9CE3307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E18A6-F6F3-4C16-95DD-A6DFBA87283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B766EE-5BA7-4533-A13E-38F553DDDA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81" y="114978"/>
            <a:ext cx="3963174" cy="1826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24798EC-36A2-471A-B05D-37BFE79A5CB0}"/>
              </a:ext>
            </a:extLst>
          </p:cNvPr>
          <p:cNvGrpSpPr/>
          <p:nvPr userDrawn="1"/>
        </p:nvGrpSpPr>
        <p:grpSpPr>
          <a:xfrm>
            <a:off x="838201" y="5735637"/>
            <a:ext cx="10515600" cy="734017"/>
            <a:chOff x="873434" y="5661164"/>
            <a:chExt cx="11169069" cy="7340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C02BE7-AF14-40C4-B236-5E5B2E53F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434" y="5661164"/>
              <a:ext cx="2032001" cy="7340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EFF24A-118B-4E67-93CB-D23C10FC9D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634" y="5673853"/>
              <a:ext cx="6024276" cy="721328"/>
            </a:xfrm>
            <a:prstGeom prst="rect">
              <a:avLst/>
            </a:prstGeom>
          </p:spPr>
        </p:pic>
        <p:pic>
          <p:nvPicPr>
            <p:cNvPr id="11" name="Content Placeholder 9">
              <a:extLst>
                <a:ext uri="{FF2B5EF4-FFF2-40B4-BE49-F238E27FC236}">
                  <a16:creationId xmlns:a16="http://schemas.microsoft.com/office/drawing/2014/main" id="{B321688C-9036-45A4-9AF5-6DA86D0E0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7205" y="5673853"/>
              <a:ext cx="1745298" cy="721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27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southlondonpartnership.co.uk/slp-economic-recovery-action-plan/" TargetMode="Externa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7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outhlondonpartnership.co.uk/skills/south-london-careers-hub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hyperlink" Target="mailto:slcareershub@southlondonpartnership.co.uk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Jenny.Kohnhorst@reed.com" TargetMode="External"/><Relationship Id="rId2" Type="http://schemas.openxmlformats.org/officeDocument/2006/relationships/hyperlink" Target="mailto:michelle.sporle@reed.com" TargetMode="Externa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5048-FA34-42A4-8A3E-8F859F0C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02" y="2772208"/>
            <a:ext cx="11224683" cy="11255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London Career Hubs</a:t>
            </a:r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</a:br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</a:b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Clare Ludlow – </a:t>
            </a:r>
            <a:b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</a:b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Principal Project Officer</a:t>
            </a:r>
            <a:b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</a:b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GLA Careers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F60A4-FF86-4BEC-83AA-2BBBC0A0C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53" y="296863"/>
            <a:ext cx="1660833" cy="67295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3382026-DB7B-452C-A274-2B153ACE7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2" y="296863"/>
            <a:ext cx="2761673" cy="6185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751064"/>
            <a:ext cx="7772400" cy="1470025"/>
          </a:xfrm>
        </p:spPr>
        <p:txBody>
          <a:bodyPr>
            <a:noAutofit/>
          </a:bodyPr>
          <a:lstStyle/>
          <a:p>
            <a:r>
              <a:rPr lang="en-GB" sz="5400" dirty="0"/>
              <a:t>South London Careers Hub</a:t>
            </a:r>
            <a:endParaRPr lang="en-GB" sz="5400" b="1" dirty="0">
              <a:solidFill>
                <a:srgbClr val="CF0B6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552" y="4336869"/>
            <a:ext cx="8256105" cy="233249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Polly Persechino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Programme &amp; Policy Manager, South London Partnership</a:t>
            </a:r>
          </a:p>
          <a:p>
            <a:r>
              <a:rPr lang="en-GB" sz="1900" dirty="0">
                <a:solidFill>
                  <a:schemeClr val="bg1">
                    <a:lumMod val="50000"/>
                  </a:schemeClr>
                </a:solidFill>
              </a:rPr>
              <a:t>www.southlondonpartnership.co.uk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93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:\Non Departmental\South London Partnership\Admin\Picture archive\Website\63.87 - RICH_Info Graphic and Map Updates and Creation (63.56)_DES_MAP_0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32" y="1413388"/>
            <a:ext cx="5885483" cy="475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8B81-7A9D-401A-B4B6-8E07724D39E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B439C-4C3B-47AF-A27D-B198D1624748}"/>
              </a:ext>
            </a:extLst>
          </p:cNvPr>
          <p:cNvSpPr txBox="1"/>
          <p:nvPr/>
        </p:nvSpPr>
        <p:spPr>
          <a:xfrm>
            <a:off x="536564" y="2812867"/>
            <a:ext cx="228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There are four geographical cross-party sub-regional partnerships in London, supporting London boroughs to work collaboratively on programmes, policy and infrastructure.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F24E86-8FC6-4371-9374-0020A5733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490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15880" y="6381329"/>
            <a:ext cx="2133600" cy="365125"/>
          </a:xfrm>
        </p:spPr>
        <p:txBody>
          <a:bodyPr/>
          <a:lstStyle/>
          <a:p>
            <a:fld id="{9CED8B81-7A9D-401A-B4B6-8E07724D39E5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19" name="Content Placeholder 8">
            <a:extLst>
              <a:ext uri="{FF2B5EF4-FFF2-40B4-BE49-F238E27FC236}">
                <a16:creationId xmlns:a16="http://schemas.microsoft.com/office/drawing/2014/main" id="{63D7B37B-7E0E-407C-98A4-3E79A7D510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01" y="2111323"/>
            <a:ext cx="1707602" cy="903971"/>
          </a:xfrm>
        </p:spPr>
      </p:pic>
      <p:pic>
        <p:nvPicPr>
          <p:cNvPr id="20" name="Picture 19" descr="A close up of a keyboard&#10;&#10;Description automatically generated with medium confidence">
            <a:extLst>
              <a:ext uri="{FF2B5EF4-FFF2-40B4-BE49-F238E27FC236}">
                <a16:creationId xmlns:a16="http://schemas.microsoft.com/office/drawing/2014/main" id="{0575082B-524C-48F6-9F30-FDA1F5FBA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47" y="3340569"/>
            <a:ext cx="2129408" cy="410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E4B2DA-C315-487E-BC02-D5D6EA639E19}"/>
              </a:ext>
            </a:extLst>
          </p:cNvPr>
          <p:cNvSpPr txBox="1"/>
          <p:nvPr/>
        </p:nvSpPr>
        <p:spPr>
          <a:xfrm>
            <a:off x="4521188" y="2240142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Supporting people with disabilities and long-term health conditions into work.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144271-FABC-495E-9859-451A0BC85DB9}"/>
              </a:ext>
            </a:extLst>
          </p:cNvPr>
          <p:cNvSpPr txBox="1"/>
          <p:nvPr/>
        </p:nvSpPr>
        <p:spPr>
          <a:xfrm>
            <a:off x="4511824" y="3222890"/>
            <a:ext cx="5606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Employment support programme helping people who are jobless due to covid, into work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92748F9F-5DBB-4F47-9D58-191EE0453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3" b="3839"/>
          <a:stretch/>
        </p:blipFill>
        <p:spPr bwMode="auto">
          <a:xfrm>
            <a:off x="2073847" y="4230954"/>
            <a:ext cx="1203546" cy="98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7ABF143-762E-4F57-9F6C-81E54598D8DC}"/>
              </a:ext>
            </a:extLst>
          </p:cNvPr>
          <p:cNvSpPr txBox="1"/>
          <p:nvPr/>
        </p:nvSpPr>
        <p:spPr>
          <a:xfrm>
            <a:off x="4484510" y="4193470"/>
            <a:ext cx="6048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Job creation, innovation and growth programme; creating new workspace and connecting businesses to expertise in universities</a:t>
            </a:r>
          </a:p>
        </p:txBody>
      </p:sp>
      <p:pic>
        <p:nvPicPr>
          <p:cNvPr id="32" name="Picture 4" descr="Home - Innovate">
            <a:extLst>
              <a:ext uri="{FF2B5EF4-FFF2-40B4-BE49-F238E27FC236}">
                <a16:creationId xmlns:a16="http://schemas.microsoft.com/office/drawing/2014/main" id="{29435E6F-0BF9-4BB2-980B-BB3E5A9B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64" y="5542216"/>
            <a:ext cx="1008112" cy="10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Logo, company name&#10;&#10;Description automatically generated">
            <a:extLst>
              <a:ext uri="{FF2B5EF4-FFF2-40B4-BE49-F238E27FC236}">
                <a16:creationId xmlns:a16="http://schemas.microsoft.com/office/drawing/2014/main" id="{B22A92C5-0F62-41EE-A825-EED5658011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47" y="871004"/>
            <a:ext cx="1722994" cy="9150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F0648C4-F4B8-4F57-83C1-47A316E72A4D}"/>
              </a:ext>
            </a:extLst>
          </p:cNvPr>
          <p:cNvSpPr txBox="1"/>
          <p:nvPr/>
        </p:nvSpPr>
        <p:spPr>
          <a:xfrm>
            <a:off x="4511824" y="843333"/>
            <a:ext cx="6048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Creating a new construction workforce talent pool by promoting careers in the construction industry, connecting people to jobs and apprentices and brokering links between employers and training providers.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153273-C534-4CCC-B608-AC50E78C23D3}"/>
              </a:ext>
            </a:extLst>
          </p:cNvPr>
          <p:cNvSpPr txBox="1"/>
          <p:nvPr/>
        </p:nvSpPr>
        <p:spPr>
          <a:xfrm>
            <a:off x="4484510" y="5542216"/>
            <a:ext cx="5913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Piloting the use of sensors to capture and use intelligence to inform generate economic growth and improve the quality of life for people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3C2918-1D83-47C4-8B9E-49EC9892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711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1D53DA-6263-4371-B967-0F65A644BFBB}"/>
              </a:ext>
            </a:extLst>
          </p:cNvPr>
          <p:cNvSpPr txBox="1">
            <a:spLocks/>
          </p:cNvSpPr>
          <p:nvPr/>
        </p:nvSpPr>
        <p:spPr>
          <a:xfrm>
            <a:off x="1631504" y="3861048"/>
            <a:ext cx="8466112" cy="2722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06983F-073D-4190-9EDF-2F8F2E3FA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4" t="50000" r="7476" b="31766"/>
          <a:stretch/>
        </p:blipFill>
        <p:spPr>
          <a:xfrm>
            <a:off x="3713237" y="3317169"/>
            <a:ext cx="3847091" cy="4726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2119B-87D6-4F45-AFBA-AC24A23D3886}"/>
              </a:ext>
            </a:extLst>
          </p:cNvPr>
          <p:cNvSpPr txBox="1"/>
          <p:nvPr/>
        </p:nvSpPr>
        <p:spPr>
          <a:xfrm>
            <a:off x="967263" y="3317169"/>
            <a:ext cx="2376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Securing successful delivery of the South London Careers Hub will contribute to a more integrated skills and employment system and help develop the talent pool and future workforce of south London.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D2A96-F630-4780-BF30-0D188ED19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3" t="24540" r="5113" b="20586"/>
          <a:stretch/>
        </p:blipFill>
        <p:spPr>
          <a:xfrm>
            <a:off x="3612900" y="3718679"/>
            <a:ext cx="6215343" cy="3139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F31ACF-8ECD-4096-AF63-C81F65362571}"/>
              </a:ext>
            </a:extLst>
          </p:cNvPr>
          <p:cNvSpPr txBox="1"/>
          <p:nvPr/>
        </p:nvSpPr>
        <p:spPr>
          <a:xfrm>
            <a:off x="1752255" y="893083"/>
            <a:ext cx="884373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South London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Partnership Economic Recovery Action Plan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sets out a refreshed set of principles, in light of the impact of Covid-19 on our residents, businesses and economy.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South London Partnership boroughs have agreed to work together to support a fair, sustainable and productive economic recovery across our sub-region.  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includes helping all our young residents to make informed choices about their next steps to prepare our future workforce.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6767DF-2D65-4907-BFDE-0FE6145D4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474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772C-14B4-4F61-8845-EAD298E2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744" y="841495"/>
            <a:ext cx="7429151" cy="209105"/>
          </a:xfrm>
        </p:spPr>
        <p:txBody>
          <a:bodyPr>
            <a:normAutofit fontScale="90000"/>
          </a:bodyPr>
          <a:lstStyle/>
          <a:p>
            <a:r>
              <a:rPr lang="en-GB" dirty="0"/>
              <a:t>In South London we are aiming 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438B1-0248-41DA-886A-41D6977F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8B81-7A9D-401A-B4B6-8E07724D39E5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Picture 5" descr="Classroom of students raising their hands in front of a teacher">
            <a:extLst>
              <a:ext uri="{FF2B5EF4-FFF2-40B4-BE49-F238E27FC236}">
                <a16:creationId xmlns:a16="http://schemas.microsoft.com/office/drawing/2014/main" id="{396DDD4A-A458-4253-9AB6-50E6857DC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46" y="1502530"/>
            <a:ext cx="1665890" cy="1535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7376F5-1CEE-40CD-A381-23DB1116BE02}"/>
              </a:ext>
            </a:extLst>
          </p:cNvPr>
          <p:cNvSpPr txBox="1"/>
          <p:nvPr/>
        </p:nvSpPr>
        <p:spPr>
          <a:xfrm>
            <a:off x="3715189" y="1393339"/>
            <a:ext cx="2503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a coordinated,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integrated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place-based approach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Careers Education, Information, Advice and Guidance (CEIAG)</a:t>
            </a:r>
          </a:p>
        </p:txBody>
      </p:sp>
      <p:pic>
        <p:nvPicPr>
          <p:cNvPr id="10" name="Picture 9" descr="Woman inside garage">
            <a:extLst>
              <a:ext uri="{FF2B5EF4-FFF2-40B4-BE49-F238E27FC236}">
                <a16:creationId xmlns:a16="http://schemas.microsoft.com/office/drawing/2014/main" id="{C89CE5C2-9143-47BF-B15A-D220F50F1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47" y="3852196"/>
            <a:ext cx="1665890" cy="17028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EA80CE-8972-47AE-99FD-521EDE459799}"/>
              </a:ext>
            </a:extLst>
          </p:cNvPr>
          <p:cNvSpPr txBox="1"/>
          <p:nvPr/>
        </p:nvSpPr>
        <p:spPr>
          <a:xfrm>
            <a:off x="3651267" y="3796409"/>
            <a:ext cx="2503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Enable residents to make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informed choices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help residents to progress into high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quality, sustainable good work</a:t>
            </a:r>
          </a:p>
        </p:txBody>
      </p:sp>
      <p:pic>
        <p:nvPicPr>
          <p:cNvPr id="12" name="Picture 11" descr="Top shot of a representation of networks with stick figures.">
            <a:extLst>
              <a:ext uri="{FF2B5EF4-FFF2-40B4-BE49-F238E27FC236}">
                <a16:creationId xmlns:a16="http://schemas.microsoft.com/office/drawing/2014/main" id="{3A94131A-35F0-4EE6-8BD9-7402FC3977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79" y="3849755"/>
            <a:ext cx="1680167" cy="17470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98FDAD-A9FA-403A-B7AF-8BD064056DC1}"/>
              </a:ext>
            </a:extLst>
          </p:cNvPr>
          <p:cNvSpPr txBox="1"/>
          <p:nvPr/>
        </p:nvSpPr>
        <p:spPr>
          <a:xfrm>
            <a:off x="8184232" y="3773183"/>
            <a:ext cx="24821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 south London businesses to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a local talent pool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brokering and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strengthening relationships between schools and colleges</a:t>
            </a:r>
            <a:endParaRPr lang="en-GB" b="1" dirty="0"/>
          </a:p>
        </p:txBody>
      </p:sp>
      <p:pic>
        <p:nvPicPr>
          <p:cNvPr id="15" name="Picture 14" descr="Arrows pointing towards different directions">
            <a:extLst>
              <a:ext uri="{FF2B5EF4-FFF2-40B4-BE49-F238E27FC236}">
                <a16:creationId xmlns:a16="http://schemas.microsoft.com/office/drawing/2014/main" id="{FFDC97D3-2F1A-4DBC-A9F9-4BA92C2F2C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56" y="1502529"/>
            <a:ext cx="1665890" cy="16035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760921-F88A-40CB-8A39-4074A8B400DA}"/>
              </a:ext>
            </a:extLst>
          </p:cNvPr>
          <p:cNvSpPr txBox="1"/>
          <p:nvPr/>
        </p:nvSpPr>
        <p:spPr>
          <a:xfrm>
            <a:off x="8184233" y="1503456"/>
            <a:ext cx="2503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strategic support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help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shape the future curriculum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local growth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emerging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sectors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92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772C-14B4-4F61-8845-EAD298E2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744" y="929243"/>
            <a:ext cx="7545456" cy="121358"/>
          </a:xfrm>
        </p:spPr>
        <p:txBody>
          <a:bodyPr>
            <a:normAutofit fontScale="90000"/>
          </a:bodyPr>
          <a:lstStyle/>
          <a:p>
            <a:r>
              <a:rPr lang="en-GB" dirty="0"/>
              <a:t>We will achieve this by…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438B1-0248-41DA-886A-41D6977F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8B81-7A9D-401A-B4B6-8E07724D39E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376F5-1CEE-40CD-A381-23DB1116BE02}"/>
              </a:ext>
            </a:extLst>
          </p:cNvPr>
          <p:cNvSpPr txBox="1"/>
          <p:nvPr/>
        </p:nvSpPr>
        <p:spPr>
          <a:xfrm>
            <a:off x="4047920" y="1397676"/>
            <a:ext cx="25036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Identifying a pool of Enterprise Advisers who will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 the schools and colleges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south London to develop a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innovative careers programme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EA80CE-8972-47AE-99FD-521EDE459799}"/>
              </a:ext>
            </a:extLst>
          </p:cNvPr>
          <p:cNvSpPr txBox="1"/>
          <p:nvPr/>
        </p:nvSpPr>
        <p:spPr>
          <a:xfrm>
            <a:off x="8832304" y="3815474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Codeveloping exciting 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careers intervention and events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increasing the number of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encounters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young people have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employers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98FDAD-A9FA-403A-B7AF-8BD064056DC1}"/>
              </a:ext>
            </a:extLst>
          </p:cNvPr>
          <p:cNvSpPr txBox="1"/>
          <p:nvPr/>
        </p:nvSpPr>
        <p:spPr>
          <a:xfrm>
            <a:off x="4094353" y="3815475"/>
            <a:ext cx="19797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Highlighting the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breadth of opportunities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in the job market, to enable young people to make the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right choice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about their next steps</a:t>
            </a:r>
            <a:endParaRPr lang="en-GB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760921-F88A-40CB-8A39-4074A8B400DA}"/>
              </a:ext>
            </a:extLst>
          </p:cNvPr>
          <p:cNvSpPr txBox="1"/>
          <p:nvPr/>
        </p:nvSpPr>
        <p:spPr>
          <a:xfrm>
            <a:off x="8702820" y="1356696"/>
            <a:ext cx="19797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Providing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CPD and training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careers leaders and Enterprise Advisers, with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to a wide range of resources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5" name="Picture 4" descr="Group discussing">
            <a:extLst>
              <a:ext uri="{FF2B5EF4-FFF2-40B4-BE49-F238E27FC236}">
                <a16:creationId xmlns:a16="http://schemas.microsoft.com/office/drawing/2014/main" id="{ED80B90D-18F8-4D21-BFBE-CF89BA675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23" y="1536174"/>
            <a:ext cx="2128671" cy="1754326"/>
          </a:xfrm>
          <a:prstGeom prst="rect">
            <a:avLst/>
          </a:prstGeom>
        </p:spPr>
      </p:pic>
      <p:pic>
        <p:nvPicPr>
          <p:cNvPr id="9" name="Picture 8" descr="Teacher pointing to whiteboard">
            <a:extLst>
              <a:ext uri="{FF2B5EF4-FFF2-40B4-BE49-F238E27FC236}">
                <a16:creationId xmlns:a16="http://schemas.microsoft.com/office/drawing/2014/main" id="{A9308B92-265E-41CA-8875-397814746D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13" y="1487861"/>
            <a:ext cx="2013580" cy="1768994"/>
          </a:xfrm>
          <a:prstGeom prst="rect">
            <a:avLst/>
          </a:prstGeom>
        </p:spPr>
      </p:pic>
      <p:pic>
        <p:nvPicPr>
          <p:cNvPr id="17" name="Picture 16" descr="Teacher explaining hands-on equipment to class">
            <a:extLst>
              <a:ext uri="{FF2B5EF4-FFF2-40B4-BE49-F238E27FC236}">
                <a16:creationId xmlns:a16="http://schemas.microsoft.com/office/drawing/2014/main" id="{AA6C3D7D-BD63-42EB-A579-7979458E8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47" y="3939618"/>
            <a:ext cx="2065984" cy="1874843"/>
          </a:xfrm>
          <a:prstGeom prst="rect">
            <a:avLst/>
          </a:prstGeom>
        </p:spPr>
      </p:pic>
      <p:pic>
        <p:nvPicPr>
          <p:cNvPr id="19" name="Picture 18" descr="Arrows pointing towards different directions">
            <a:extLst>
              <a:ext uri="{FF2B5EF4-FFF2-40B4-BE49-F238E27FC236}">
                <a16:creationId xmlns:a16="http://schemas.microsoft.com/office/drawing/2014/main" id="{D141E409-3733-4476-9E3E-15CAA138C9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737" y="3957574"/>
            <a:ext cx="2127952" cy="18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3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772C-14B4-4F61-8845-EAD298E2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0" y="1803400"/>
            <a:ext cx="3479800" cy="749300"/>
          </a:xfrm>
        </p:spPr>
        <p:txBody>
          <a:bodyPr>
            <a:noAutofit/>
          </a:bodyPr>
          <a:lstStyle/>
          <a:p>
            <a:pPr algn="l"/>
            <a:r>
              <a:rPr lang="en-GB" sz="2400" dirty="0"/>
              <a:t>There will be 8.5 member of staff helping to coordinate the Careers Hub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438B1-0248-41DA-886A-41D6977F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8B81-7A9D-401A-B4B6-8E07724D39E5}" type="slidenum">
              <a:rPr lang="en-GB" smtClean="0"/>
              <a:pPr/>
              <a:t>16</a:t>
            </a:fld>
            <a:endParaRPr lang="en-GB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1841570-E505-40EA-8CBD-60D9FC181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816670"/>
              </p:ext>
            </p:extLst>
          </p:nvPr>
        </p:nvGraphicFramePr>
        <p:xfrm>
          <a:off x="2882900" y="908720"/>
          <a:ext cx="7314580" cy="5606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FF72EC3-5A27-4966-B18E-F520C81F26BB}"/>
              </a:ext>
            </a:extLst>
          </p:cNvPr>
          <p:cNvSpPr txBox="1"/>
          <p:nvPr/>
        </p:nvSpPr>
        <p:spPr>
          <a:xfrm>
            <a:off x="1847528" y="1412776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Careers Hub will be led by the South London Partnership team</a:t>
            </a:r>
          </a:p>
        </p:txBody>
      </p:sp>
    </p:spTree>
    <p:extLst>
      <p:ext uri="{BB962C8B-B14F-4D97-AF65-F5344CB8AC3E}">
        <p14:creationId xmlns:p14="http://schemas.microsoft.com/office/powerpoint/2010/main" val="308925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438B1-0248-41DA-886A-41D6977F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8B81-7A9D-401A-B4B6-8E07724D39E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0DD19-577E-45D6-BC56-BED91838E772}"/>
              </a:ext>
            </a:extLst>
          </p:cNvPr>
          <p:cNvSpPr txBox="1"/>
          <p:nvPr/>
        </p:nvSpPr>
        <p:spPr>
          <a:xfrm>
            <a:off x="5470098" y="248242"/>
            <a:ext cx="211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Start Up Croydon | Croydon Council COVID-19 (Coronavirus) business rates  relief and grant funding">
            <a:extLst>
              <a:ext uri="{FF2B5EF4-FFF2-40B4-BE49-F238E27FC236}">
                <a16:creationId xmlns:a16="http://schemas.microsoft.com/office/drawing/2014/main" id="{41120014-D995-4C02-AEDA-C1051B219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8" b="33637"/>
          <a:stretch/>
        </p:blipFill>
        <p:spPr bwMode="auto">
          <a:xfrm>
            <a:off x="6018053" y="1835295"/>
            <a:ext cx="2055109" cy="6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741C76D-D592-4EEA-AA53-DF54DAD5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138" y="3458549"/>
            <a:ext cx="918591" cy="106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rton council logo - Guildmore">
            <a:extLst>
              <a:ext uri="{FF2B5EF4-FFF2-40B4-BE49-F238E27FC236}">
                <a16:creationId xmlns:a16="http://schemas.microsoft.com/office/drawing/2014/main" id="{C0AF1025-B823-4EF5-807D-212194F2A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54" y="4283786"/>
            <a:ext cx="1421200" cy="8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chmond council logo » SPEAR London">
            <a:extLst>
              <a:ext uri="{FF2B5EF4-FFF2-40B4-BE49-F238E27FC236}">
                <a16:creationId xmlns:a16="http://schemas.microsoft.com/office/drawing/2014/main" id="{2985AEB2-B00A-45AE-911E-8B41396A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230" y="1121861"/>
            <a:ext cx="2018531" cy="10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ndon Borough of Sutton Complaints Email &amp; Phone | Resolver">
            <a:extLst>
              <a:ext uri="{FF2B5EF4-FFF2-40B4-BE49-F238E27FC236}">
                <a16:creationId xmlns:a16="http://schemas.microsoft.com/office/drawing/2014/main" id="{42173836-2D64-45BB-B8A9-FFE0E5CB4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56" y="617182"/>
            <a:ext cx="1309687" cy="16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rton Chamber of Commerce | Networking, Marketing, Workshops &amp; Events">
            <a:extLst>
              <a:ext uri="{FF2B5EF4-FFF2-40B4-BE49-F238E27FC236}">
                <a16:creationId xmlns:a16="http://schemas.microsoft.com/office/drawing/2014/main" id="{131F99D4-68EC-497A-B34B-7E349E1C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828" y="3325991"/>
            <a:ext cx="985838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usiness Improvement Districts - Connecting | Merton Chamber">
            <a:extLst>
              <a:ext uri="{FF2B5EF4-FFF2-40B4-BE49-F238E27FC236}">
                <a16:creationId xmlns:a16="http://schemas.microsoft.com/office/drawing/2014/main" id="{572125F3-6AC6-494D-93E6-A9B0C1DF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59" y="3630436"/>
            <a:ext cx="1509814" cy="106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uccessful Sutton - Home | Facebook">
            <a:extLst>
              <a:ext uri="{FF2B5EF4-FFF2-40B4-BE49-F238E27FC236}">
                <a16:creationId xmlns:a16="http://schemas.microsoft.com/office/drawing/2014/main" id="{55125E00-522A-4558-A268-A2C59DD10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03" y="5546551"/>
            <a:ext cx="1597719" cy="106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outh Thames Colleges Group (STCG) - Further Education London Colleges Group">
            <a:extLst>
              <a:ext uri="{FF2B5EF4-FFF2-40B4-BE49-F238E27FC236}">
                <a16:creationId xmlns:a16="http://schemas.microsoft.com/office/drawing/2014/main" id="{6CF8367E-8848-46F9-89B4-8EC65DB66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49" y="2599503"/>
            <a:ext cx="2459206" cy="5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raining &amp; Recruitment partnership Ltd - TEAM">
            <a:extLst>
              <a:ext uri="{FF2B5EF4-FFF2-40B4-BE49-F238E27FC236}">
                <a16:creationId xmlns:a16="http://schemas.microsoft.com/office/drawing/2014/main" id="{22C0B930-1A3C-43C1-9052-89156EA8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51" y="1080303"/>
            <a:ext cx="28289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roydon College | Own Your Future">
            <a:extLst>
              <a:ext uri="{FF2B5EF4-FFF2-40B4-BE49-F238E27FC236}">
                <a16:creationId xmlns:a16="http://schemas.microsoft.com/office/drawing/2014/main" id="{4C6586FC-1658-4B07-A6E7-CEF2BD65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31" y="5621004"/>
            <a:ext cx="2133600" cy="94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ome - Jace Training">
            <a:extLst>
              <a:ext uri="{FF2B5EF4-FFF2-40B4-BE49-F238E27FC236}">
                <a16:creationId xmlns:a16="http://schemas.microsoft.com/office/drawing/2014/main" id="{CB316E7A-9565-4452-8A87-BE71E8F6D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60" y="5025285"/>
            <a:ext cx="1585108" cy="8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ome - Sutton and District Training">
            <a:extLst>
              <a:ext uri="{FF2B5EF4-FFF2-40B4-BE49-F238E27FC236}">
                <a16:creationId xmlns:a16="http://schemas.microsoft.com/office/drawing/2014/main" id="{26B6C623-CA78-4571-8C9A-BE36947D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023" y="3377183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London Learning Consortium">
            <a:extLst>
              <a:ext uri="{FF2B5EF4-FFF2-40B4-BE49-F238E27FC236}">
                <a16:creationId xmlns:a16="http://schemas.microsoft.com/office/drawing/2014/main" id="{3FF65E4D-B2EC-4FD0-AFE9-A5BB8EB0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98" y="5484609"/>
            <a:ext cx="1066800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10430-6C1C-4151-A5A2-8672348073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29836" y="2262511"/>
            <a:ext cx="1667644" cy="402283"/>
          </a:xfrm>
          <a:prstGeom prst="rect">
            <a:avLst/>
          </a:prstGeom>
        </p:spPr>
      </p:pic>
      <p:pic>
        <p:nvPicPr>
          <p:cNvPr id="1054" name="Picture 30" descr="CIPD launches new qualifications for HR and people professionals | Onrec">
            <a:extLst>
              <a:ext uri="{FF2B5EF4-FFF2-40B4-BE49-F238E27FC236}">
                <a16:creationId xmlns:a16="http://schemas.microsoft.com/office/drawing/2014/main" id="{F52BD08C-76EB-4920-83DC-4573CCCB5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35" y="2812665"/>
            <a:ext cx="1667644" cy="5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ngston University London - A UK-based university which features in the  latest QS World University Rankings league table of the world's top  universities">
            <a:extLst>
              <a:ext uri="{FF2B5EF4-FFF2-40B4-BE49-F238E27FC236}">
                <a16:creationId xmlns:a16="http://schemas.microsoft.com/office/drawing/2014/main" id="{7960488F-C82E-4F41-A767-994F634C7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80" y="4749530"/>
            <a:ext cx="711522" cy="71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imbledon College of Arts - London">
            <a:extLst>
              <a:ext uri="{FF2B5EF4-FFF2-40B4-BE49-F238E27FC236}">
                <a16:creationId xmlns:a16="http://schemas.microsoft.com/office/drawing/2014/main" id="{EC5FF165-EEC5-4752-931C-47F01A4FB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7" b="31092"/>
          <a:stretch/>
        </p:blipFill>
        <p:spPr bwMode="auto">
          <a:xfrm>
            <a:off x="3864814" y="2012874"/>
            <a:ext cx="1151067" cy="45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935ECF2-8B3B-4B85-A3CB-A03CA628A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00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772C-14B4-4F61-8845-EAD298E2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967880" y="1097359"/>
            <a:ext cx="8230220" cy="1200329"/>
          </a:xfrm>
        </p:spPr>
        <p:txBody>
          <a:bodyPr>
            <a:normAutofit/>
          </a:bodyPr>
          <a:lstStyle/>
          <a:p>
            <a:r>
              <a:rPr lang="en-GB" dirty="0"/>
              <a:t>For more information: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438B1-0248-41DA-886A-41D6977F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8B81-7A9D-401A-B4B6-8E07724D39E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2D797B-6EC0-4296-B05A-C5C88EC0496E}"/>
              </a:ext>
            </a:extLst>
          </p:cNvPr>
          <p:cNvSpPr txBox="1"/>
          <p:nvPr/>
        </p:nvSpPr>
        <p:spPr>
          <a:xfrm>
            <a:off x="1588019" y="2633048"/>
            <a:ext cx="10172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Visit: </a:t>
            </a:r>
            <a:r>
              <a:rPr lang="en-GB" sz="3600" dirty="0">
                <a:hlinkClick r:id="rId3"/>
              </a:rPr>
              <a:t>South London Careers Hub</a:t>
            </a:r>
            <a:endParaRPr lang="en-GB" sz="3600" dirty="0"/>
          </a:p>
          <a:p>
            <a:r>
              <a:rPr lang="en-GB" sz="3600" dirty="0" err="1"/>
              <a:t>Email:</a:t>
            </a:r>
            <a:r>
              <a:rPr lang="en-GB" sz="3600" dirty="0" err="1">
                <a:hlinkClick r:id="rId4"/>
              </a:rPr>
              <a:t>slcareershub@southlondonpartnership.co.uk</a:t>
            </a:r>
            <a:r>
              <a:rPr lang="en-GB" sz="3600" dirty="0"/>
              <a:t> </a:t>
            </a:r>
          </a:p>
        </p:txBody>
      </p:sp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F83132B-4202-4852-8380-13E125074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30" y="5739041"/>
            <a:ext cx="2125940" cy="9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13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6ACB0F1-7824-47A1-A377-0BB139775E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36BC3586-B09B-4C64-9574-D5A587D8B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0" y="5830984"/>
            <a:ext cx="2567540" cy="1027016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E926386A-E0A2-4CBA-BEDA-1F7945DF5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9" y="1379939"/>
            <a:ext cx="10245302" cy="40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71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048C0-2B06-4509-B932-40E183D5DD3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4809" y="1146181"/>
            <a:ext cx="4208949" cy="562097"/>
          </a:xfrm>
        </p:spPr>
        <p:txBody>
          <a:bodyPr/>
          <a:lstStyle/>
          <a:p>
            <a:pPr algn="l"/>
            <a:r>
              <a:rPr lang="en-GB" sz="2500" b="1">
                <a:latin typeface="Arial" panose="020B0604020202020204" pitchFamily="34" charset="0"/>
                <a:cs typeface="Arial" panose="020B0604020202020204" pitchFamily="34" charset="0"/>
              </a:rPr>
              <a:t>The London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6B724-CF6D-4A3E-BE78-AB7F105E344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888812" y="2364132"/>
            <a:ext cx="7949508" cy="399953"/>
          </a:xfrm>
        </p:spPr>
        <p:txBody>
          <a:bodyPr/>
          <a:lstStyle/>
          <a:p>
            <a:pPr marL="0" indent="0">
              <a:buNone/>
            </a:pPr>
            <a:r>
              <a:rPr lang="en-GB" sz="1800"/>
              <a:t>Young people with SEND are twice as likely to be NEET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F244A4-126A-45C8-B209-1B289A3A71DC}"/>
              </a:ext>
            </a:extLst>
          </p:cNvPr>
          <p:cNvSpPr txBox="1"/>
          <p:nvPr/>
        </p:nvSpPr>
        <p:spPr>
          <a:xfrm>
            <a:off x="1874809" y="2783428"/>
            <a:ext cx="775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 London’s construction sector, only 4% are young black men, yet young black men make up over 20% of London’s population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94580-0177-444B-A98D-B95713CA219C}"/>
              </a:ext>
            </a:extLst>
          </p:cNvPr>
          <p:cNvSpPr txBox="1"/>
          <p:nvPr/>
        </p:nvSpPr>
        <p:spPr>
          <a:xfrm>
            <a:off x="5569788" y="297323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457D4-0E42-45F3-8C22-567F4BAA03AA}"/>
              </a:ext>
            </a:extLst>
          </p:cNvPr>
          <p:cNvSpPr txBox="1"/>
          <p:nvPr/>
        </p:nvSpPr>
        <p:spPr>
          <a:xfrm>
            <a:off x="1911984" y="3429001"/>
            <a:ext cx="794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The creative industries are the fastest growing sector in London with 1 in 6 jobs related to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C54C7-77C9-474E-A90E-58592C1C3EF5}"/>
              </a:ext>
            </a:extLst>
          </p:cNvPr>
          <p:cNvSpPr txBox="1"/>
          <p:nvPr/>
        </p:nvSpPr>
        <p:spPr>
          <a:xfrm>
            <a:off x="1911984" y="4093917"/>
            <a:ext cx="855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The Mayor is committed to a Carbon Neutral City by 2030 –  the Green Economy is a growing sector in London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6B9D75-42FD-4BB4-92B1-3C410B4075AC}"/>
              </a:ext>
            </a:extLst>
          </p:cNvPr>
          <p:cNvSpPr txBox="1"/>
          <p:nvPr/>
        </p:nvSpPr>
        <p:spPr>
          <a:xfrm>
            <a:off x="1903561" y="4740247"/>
            <a:ext cx="824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Only 19% of engineering students are female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4A0B3-082C-452F-A78A-4ECF0D73F003}"/>
              </a:ext>
            </a:extLst>
          </p:cNvPr>
          <p:cNvSpPr txBox="1"/>
          <p:nvPr/>
        </p:nvSpPr>
        <p:spPr>
          <a:xfrm>
            <a:off x="1911985" y="5109580"/>
            <a:ext cx="786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Data shows that transitions for students from PRUs/APs is significantly worse for students from other types of educational institutions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8460B4-ABB0-427D-9B6C-2C11C31B563C}"/>
              </a:ext>
            </a:extLst>
          </p:cNvPr>
          <p:cNvSpPr txBox="1"/>
          <p:nvPr/>
        </p:nvSpPr>
        <p:spPr>
          <a:xfrm>
            <a:off x="1896269" y="1721718"/>
            <a:ext cx="7637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 London, only 57% of graduates represented in City graduate schemes come from state schools compared to 91% across the nation</a:t>
            </a:r>
          </a:p>
        </p:txBody>
      </p:sp>
    </p:spTree>
    <p:extLst>
      <p:ext uri="{BB962C8B-B14F-4D97-AF65-F5344CB8AC3E}">
        <p14:creationId xmlns:p14="http://schemas.microsoft.com/office/powerpoint/2010/main" val="225667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B215387-631E-4069-B455-EBDB31E53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730" y="5728288"/>
            <a:ext cx="2761009" cy="11019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1E02B0-E272-4060-A9DC-2E468E8C6E5F}"/>
              </a:ext>
            </a:extLst>
          </p:cNvPr>
          <p:cNvSpPr txBox="1"/>
          <p:nvPr/>
        </p:nvSpPr>
        <p:spPr>
          <a:xfrm>
            <a:off x="206758" y="1101954"/>
            <a:ext cx="9099288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Events</a:t>
            </a:r>
          </a:p>
          <a:p>
            <a:r>
              <a:rPr lang="en-US" sz="2000" dirty="0"/>
              <a:t>•Attendance at Borough/Network Careers Leaders meetings</a:t>
            </a:r>
          </a:p>
          <a:p>
            <a:r>
              <a:rPr lang="en-US" sz="2000" dirty="0"/>
              <a:t>•Steering Group involving key stakeholders and Cornerstone Employers</a:t>
            </a:r>
          </a:p>
          <a:p>
            <a:r>
              <a:rPr lang="en-US" sz="2000" dirty="0"/>
              <a:t>•Multi school careers event </a:t>
            </a:r>
          </a:p>
          <a:p>
            <a:r>
              <a:rPr lang="en-US" sz="2000" b="1" dirty="0"/>
              <a:t>Resources (West London specific)</a:t>
            </a:r>
          </a:p>
          <a:p>
            <a:r>
              <a:rPr lang="en-US" sz="2000" dirty="0"/>
              <a:t>•West London Careers Hub website central information point</a:t>
            </a:r>
          </a:p>
          <a:p>
            <a:r>
              <a:rPr lang="en-US" sz="2000" dirty="0"/>
              <a:t>•West London specific LMI  </a:t>
            </a:r>
            <a:r>
              <a:rPr lang="en-US" sz="2000" dirty="0" err="1"/>
              <a:t>inc.</a:t>
            </a:r>
            <a:r>
              <a:rPr lang="en-US" sz="2000" dirty="0"/>
              <a:t> Infographics/videos linked to key sectors </a:t>
            </a:r>
          </a:p>
          <a:p>
            <a:r>
              <a:rPr lang="en-US" sz="2000" dirty="0"/>
              <a:t>•SME volunteer toolkit </a:t>
            </a:r>
          </a:p>
          <a:p>
            <a:r>
              <a:rPr lang="en-US" sz="2000" dirty="0"/>
              <a:t>•Parental support pack</a:t>
            </a:r>
          </a:p>
          <a:p>
            <a:r>
              <a:rPr lang="en-US" sz="2000" dirty="0"/>
              <a:t> •SEND Resources </a:t>
            </a:r>
          </a:p>
          <a:p>
            <a:r>
              <a:rPr lang="en-US" sz="2000" b="1" dirty="0"/>
              <a:t>Training</a:t>
            </a:r>
          </a:p>
          <a:p>
            <a:r>
              <a:rPr lang="en-US" sz="2400" dirty="0"/>
              <a:t>•</a:t>
            </a:r>
            <a:r>
              <a:rPr lang="en-US" sz="2000" dirty="0"/>
              <a:t>Careers Leader training budget </a:t>
            </a:r>
          </a:p>
          <a:p>
            <a:r>
              <a:rPr lang="en-US" sz="2000" dirty="0"/>
              <a:t>•Webinars on the Gatsby Benchmarks</a:t>
            </a:r>
          </a:p>
          <a:p>
            <a:r>
              <a:rPr lang="en-US" sz="2000" dirty="0"/>
              <a:t>•SEND training</a:t>
            </a:r>
          </a:p>
          <a:p>
            <a:r>
              <a:rPr lang="en-US" sz="2000" b="1" dirty="0"/>
              <a:t>Other</a:t>
            </a:r>
          </a:p>
          <a:p>
            <a:r>
              <a:rPr lang="en-US" sz="2000" dirty="0"/>
              <a:t>•Innovation Fund (Hub schools can apply for fund)</a:t>
            </a:r>
          </a:p>
          <a:p>
            <a:endParaRPr lang="en-US" sz="2000" dirty="0"/>
          </a:p>
          <a:p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39E10-75F4-4D46-B80A-BBF8A373D740}"/>
              </a:ext>
            </a:extLst>
          </p:cNvPr>
          <p:cNvSpPr txBox="1"/>
          <p:nvPr/>
        </p:nvSpPr>
        <p:spPr>
          <a:xfrm>
            <a:off x="3552546" y="840344"/>
            <a:ext cx="67480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OFFER TO SCHOOLS &amp; COLLEGES</a:t>
            </a:r>
          </a:p>
        </p:txBody>
      </p:sp>
      <p:pic>
        <p:nvPicPr>
          <p:cNvPr id="1032" name="Picture 8" descr="Talentino! Careers Advice, Support and Development - Talentino Careers!">
            <a:extLst>
              <a:ext uri="{FF2B5EF4-FFF2-40B4-BE49-F238E27FC236}">
                <a16:creationId xmlns:a16="http://schemas.microsoft.com/office/drawing/2014/main" id="{E14A23F4-05F6-4B16-A3F8-1229DA58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353" y="4425196"/>
            <a:ext cx="2796303" cy="6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ducation and Employers – Working together for young people">
            <a:extLst>
              <a:ext uri="{FF2B5EF4-FFF2-40B4-BE49-F238E27FC236}">
                <a16:creationId xmlns:a16="http://schemas.microsoft.com/office/drawing/2014/main" id="{AA001123-D297-44AC-BDFE-134F761A1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795" y="2281829"/>
            <a:ext cx="2266998" cy="12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456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B215387-631E-4069-B455-EBDB31E53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97" y="5691813"/>
            <a:ext cx="2761009" cy="110440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C7C7E7-09E0-4C57-B966-9E6B88CCA161}"/>
              </a:ext>
            </a:extLst>
          </p:cNvPr>
          <p:cNvSpPr/>
          <p:nvPr/>
        </p:nvSpPr>
        <p:spPr>
          <a:xfrm flipH="1">
            <a:off x="4495379" y="1309816"/>
            <a:ext cx="3286124" cy="88923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Strategic Hub Lead </a:t>
            </a:r>
          </a:p>
          <a:p>
            <a:pPr algn="ctr"/>
            <a:r>
              <a:rPr lang="en-GB" dirty="0"/>
              <a:t>AARTI JASWAL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A25437-88DA-400C-ACBF-C9792FAB9182}"/>
              </a:ext>
            </a:extLst>
          </p:cNvPr>
          <p:cNvSpPr/>
          <p:nvPr/>
        </p:nvSpPr>
        <p:spPr>
          <a:xfrm flipH="1">
            <a:off x="1538826" y="3429000"/>
            <a:ext cx="3721499" cy="2730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/>
              <a:t>Enterprise Coordinators</a:t>
            </a:r>
          </a:p>
          <a:p>
            <a:pPr algn="ctr"/>
            <a:r>
              <a:rPr lang="en-GB" dirty="0"/>
              <a:t>MARIA VARELA</a:t>
            </a:r>
          </a:p>
          <a:p>
            <a:pPr algn="ctr"/>
            <a:r>
              <a:rPr lang="en-GB" dirty="0"/>
              <a:t>LAURA KYME</a:t>
            </a:r>
          </a:p>
          <a:p>
            <a:pPr algn="ctr"/>
            <a:r>
              <a:rPr lang="en-GB" dirty="0"/>
              <a:t>UCHE OKWUOSA </a:t>
            </a:r>
          </a:p>
          <a:p>
            <a:pPr algn="ctr"/>
            <a:r>
              <a:rPr lang="en-GB" dirty="0"/>
              <a:t>LEAH JOHN-BAPTISTE</a:t>
            </a:r>
          </a:p>
          <a:p>
            <a:pPr algn="ctr"/>
            <a:r>
              <a:rPr lang="en-GB" dirty="0"/>
              <a:t>HEENA PATEL </a:t>
            </a:r>
          </a:p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WELLESLEY LAWSON </a:t>
            </a:r>
          </a:p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ASTRID LEY </a:t>
            </a:r>
          </a:p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CAMILLA RISSANEN </a:t>
            </a:r>
          </a:p>
          <a:p>
            <a:pPr algn="ctr"/>
            <a:endParaRPr lang="en-GB" dirty="0">
              <a:latin typeface="Calibri" panose="020F0502020204030204" pitchFamily="34" charset="0"/>
            </a:endParaRP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A022EA-21A1-447F-A679-1EFDE7929E16}"/>
              </a:ext>
            </a:extLst>
          </p:cNvPr>
          <p:cNvSpPr/>
          <p:nvPr/>
        </p:nvSpPr>
        <p:spPr>
          <a:xfrm flipH="1">
            <a:off x="7629714" y="2678886"/>
            <a:ext cx="3405187" cy="5547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b="1" dirty="0"/>
              <a:t>Relationship Manager</a:t>
            </a:r>
          </a:p>
          <a:p>
            <a:pPr algn="ctr"/>
            <a:r>
              <a:rPr lang="en-GB" b="1" dirty="0"/>
              <a:t>Vacancy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6C133F-F288-416F-83AF-5052481A222A}"/>
              </a:ext>
            </a:extLst>
          </p:cNvPr>
          <p:cNvSpPr/>
          <p:nvPr/>
        </p:nvSpPr>
        <p:spPr>
          <a:xfrm flipH="1">
            <a:off x="7629715" y="3806418"/>
            <a:ext cx="3476431" cy="5381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b="1" dirty="0"/>
              <a:t>Contract Compliance Coordinator</a:t>
            </a:r>
          </a:p>
          <a:p>
            <a:pPr algn="ctr"/>
            <a:r>
              <a:rPr lang="en-GB" dirty="0"/>
              <a:t>VINAY JOSHI</a:t>
            </a:r>
          </a:p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4DDDB9-E45C-4AAA-9025-11843B2D2622}"/>
              </a:ext>
            </a:extLst>
          </p:cNvPr>
          <p:cNvSpPr/>
          <p:nvPr/>
        </p:nvSpPr>
        <p:spPr>
          <a:xfrm>
            <a:off x="9520618" y="4572000"/>
            <a:ext cx="1514284" cy="382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STRAND 1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D60B14-9257-4D5C-AB44-2A46E4BE6084}"/>
              </a:ext>
            </a:extLst>
          </p:cNvPr>
          <p:cNvSpPr/>
          <p:nvPr/>
        </p:nvSpPr>
        <p:spPr>
          <a:xfrm>
            <a:off x="9520619" y="5054686"/>
            <a:ext cx="1514283" cy="38218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STRAND 2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5A6703-A466-4CB7-A581-6BCCD4B4D6D3}"/>
              </a:ext>
            </a:extLst>
          </p:cNvPr>
          <p:cNvCxnSpPr>
            <a:cxnSpLocks/>
          </p:cNvCxnSpPr>
          <p:nvPr/>
        </p:nvCxnSpPr>
        <p:spPr>
          <a:xfrm flipH="1">
            <a:off x="4084821" y="2140724"/>
            <a:ext cx="457201" cy="466726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C4AEAC-38A9-4A34-AE15-B35E1B47F947}"/>
              </a:ext>
            </a:extLst>
          </p:cNvPr>
          <p:cNvCxnSpPr>
            <a:cxnSpLocks/>
          </p:cNvCxnSpPr>
          <p:nvPr/>
        </p:nvCxnSpPr>
        <p:spPr>
          <a:xfrm flipH="1" flipV="1">
            <a:off x="7704381" y="2140724"/>
            <a:ext cx="487680" cy="53816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D378F33-4B51-467F-81D8-CDC5F1291C49}"/>
              </a:ext>
            </a:extLst>
          </p:cNvPr>
          <p:cNvSpPr/>
          <p:nvPr/>
        </p:nvSpPr>
        <p:spPr>
          <a:xfrm flipH="1">
            <a:off x="1475332" y="2624009"/>
            <a:ext cx="3812541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Operational Hub Lead </a:t>
            </a:r>
          </a:p>
          <a:p>
            <a:pPr algn="ctr"/>
            <a:r>
              <a:rPr lang="en-GB" dirty="0"/>
              <a:t>LADI MOHAMMED (5</a:t>
            </a:r>
            <a:r>
              <a:rPr lang="en-GB" baseline="30000" dirty="0"/>
              <a:t>th </a:t>
            </a:r>
            <a:r>
              <a:rPr lang="en-GB" dirty="0"/>
              <a:t>Jan)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592A7C-0545-4F69-AE1D-400DA885D95C}"/>
              </a:ext>
            </a:extLst>
          </p:cNvPr>
          <p:cNvSpPr txBox="1"/>
          <p:nvPr/>
        </p:nvSpPr>
        <p:spPr>
          <a:xfrm>
            <a:off x="4816663" y="698798"/>
            <a:ext cx="6124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  THE TEAM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7E0DC-4D62-4DA6-940D-95EE03B421BF}"/>
              </a:ext>
            </a:extLst>
          </p:cNvPr>
          <p:cNvSpPr/>
          <p:nvPr/>
        </p:nvSpPr>
        <p:spPr>
          <a:xfrm>
            <a:off x="5645097" y="4852430"/>
            <a:ext cx="3721497" cy="6957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000000"/>
                </a:solidFill>
                <a:latin typeface="+mn-lt"/>
              </a:rPr>
              <a:t>CONTACT US: Info@wlcareershub.com</a:t>
            </a:r>
            <a:endParaRPr lang="en-GB" sz="18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6043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B215387-631E-4069-B455-EBDB31E53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382" y="5678677"/>
            <a:ext cx="2761009" cy="110440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01E72E-9E35-47BF-9919-E5363DE69799}"/>
              </a:ext>
            </a:extLst>
          </p:cNvPr>
          <p:cNvSpPr txBox="1"/>
          <p:nvPr/>
        </p:nvSpPr>
        <p:spPr>
          <a:xfrm>
            <a:off x="2855837" y="1179323"/>
            <a:ext cx="7789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WORKING TOGETHER TO ESTABLISH AND MAINTAIN A MUTUALLY BENEFICIAL RELATIONSHIP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F5D84-A744-4298-AC1D-12DD75CB551F}"/>
              </a:ext>
            </a:extLst>
          </p:cNvPr>
          <p:cNvSpPr txBox="1"/>
          <p:nvPr/>
        </p:nvSpPr>
        <p:spPr>
          <a:xfrm>
            <a:off x="735664" y="2245489"/>
            <a:ext cx="84929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n-lt"/>
              </a:rPr>
              <a:t>Understanding key priorities for each Borough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Understanding local set up and provision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Build and establish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n-lt"/>
              </a:rPr>
              <a:t>Sharing practice and </a:t>
            </a:r>
            <a:r>
              <a:rPr lang="en-GB" sz="2400">
                <a:solidFill>
                  <a:srgbClr val="000000"/>
                </a:solidFill>
              </a:rPr>
              <a:t>joint working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</a:rPr>
              <a:t>Complement </a:t>
            </a:r>
            <a:r>
              <a:rPr lang="en-GB" sz="2400" dirty="0">
                <a:solidFill>
                  <a:srgbClr val="000000"/>
                </a:solidFill>
              </a:rPr>
              <a:t>existing provision and avoid duplication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n-lt"/>
              </a:rPr>
              <a:t>Effective communication and sharing of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Attendance at relevant groups (strategic/operational)</a:t>
            </a:r>
            <a:endParaRPr lang="en-GB" sz="2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5954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60943-72F4-4E3B-99CA-9A6FB45A4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077"/>
            <a:ext cx="9053286" cy="1661886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Local London Careers Hub – East</a:t>
            </a:r>
            <a:br>
              <a:rPr lang="en-GB" sz="3200" b="1" dirty="0">
                <a:latin typeface="+mn-lt"/>
              </a:rPr>
            </a:br>
            <a:r>
              <a:rPr lang="en-GB" sz="3200" b="1" dirty="0">
                <a:latin typeface="+mn-lt"/>
              </a:rPr>
              <a:t>Incorporating the London Enterprise Adviser Network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3CFB12-983D-42BC-B4C5-F337FBA4B2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Tracy Eve – Interim Strategic Hub Lead</a:t>
            </a:r>
          </a:p>
          <a:p>
            <a:r>
              <a:rPr lang="en-GB" sz="2800" dirty="0"/>
              <a:t>tracy.eve@redbridge.gov.uk 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80027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F27CE-0C37-4807-AABD-BCFCAB2E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EAST London Enterprise Adviser</a:t>
            </a:r>
            <a:br>
              <a:rPr lang="en-GB" b="1" dirty="0"/>
            </a:br>
            <a:r>
              <a:rPr lang="en-GB" b="1" dirty="0"/>
              <a:t>Network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C014A-BD08-4F01-9E05-E79B9ACE8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38867"/>
            <a:ext cx="6230526" cy="3539066"/>
          </a:xfrm>
        </p:spPr>
        <p:txBody>
          <a:bodyPr/>
          <a:lstStyle/>
          <a:p>
            <a:r>
              <a:rPr lang="en-GB" dirty="0"/>
              <a:t>166 Schools and Colleges in the Network </a:t>
            </a:r>
          </a:p>
          <a:p>
            <a:r>
              <a:rPr lang="en-GB" dirty="0"/>
              <a:t>16 Special Schools in the Network</a:t>
            </a:r>
          </a:p>
          <a:p>
            <a:r>
              <a:rPr lang="en-GB" dirty="0"/>
              <a:t> 154 Matched with an Enterprise Adviser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7" name="Picture 2" descr="London Work and Health Programme Evaluation | London Councils">
            <a:extLst>
              <a:ext uri="{FF2B5EF4-FFF2-40B4-BE49-F238E27FC236}">
                <a16:creationId xmlns:a16="http://schemas.microsoft.com/office/drawing/2014/main" id="{629EC100-69F2-43FC-A7A2-5A85C7BC785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0314" y="2049403"/>
            <a:ext cx="4428949" cy="368458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00719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3D22-B86C-44BB-B49B-1E3F08696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Careers Hubs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E6B05-FBC3-46EA-A4F3-D88D98BCB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681163"/>
            <a:ext cx="5160963" cy="528637"/>
          </a:xfrm>
        </p:spPr>
        <p:txBody>
          <a:bodyPr/>
          <a:lstStyle/>
          <a:p>
            <a:r>
              <a:rPr lang="en-GB" dirty="0"/>
              <a:t>Current position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F395F-0A63-4774-8479-8D56196AF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099733"/>
            <a:ext cx="10669588" cy="3378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b="1" dirty="0"/>
          </a:p>
          <a:p>
            <a:r>
              <a:rPr lang="en-GB" sz="2400" b="1" dirty="0"/>
              <a:t>80 Hub Schools in East London</a:t>
            </a:r>
          </a:p>
          <a:p>
            <a:pPr lvl="1"/>
            <a:r>
              <a:rPr lang="en-GB" dirty="0"/>
              <a:t>11 Special Schools </a:t>
            </a:r>
          </a:p>
          <a:p>
            <a:pPr lvl="1"/>
            <a:r>
              <a:rPr lang="en-GB" dirty="0"/>
              <a:t>8 FE Institutions </a:t>
            </a:r>
          </a:p>
          <a:p>
            <a:pPr lvl="1"/>
            <a:r>
              <a:rPr lang="en-GB" dirty="0"/>
              <a:t>5 Aps</a:t>
            </a:r>
          </a:p>
          <a:p>
            <a:r>
              <a:rPr lang="en-GB" sz="2600" b="1" dirty="0"/>
              <a:t>Surveyed Schools &amp; Colleges to understand their priorities in researching the Gatsby Benchmarks. </a:t>
            </a:r>
          </a:p>
        </p:txBody>
      </p:sp>
    </p:spTree>
    <p:extLst>
      <p:ext uri="{BB962C8B-B14F-4D97-AF65-F5344CB8AC3E}">
        <p14:creationId xmlns:p14="http://schemas.microsoft.com/office/powerpoint/2010/main" val="263494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EB897-2232-4969-9AA0-87798C24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Careers Hub Offer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EB443-1B6A-448A-9BF5-F56D1E4A7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1" dirty="0"/>
              <a:t>Developing:         Virtual Careers Weeks supporting our targeted sectors</a:t>
            </a:r>
          </a:p>
          <a:p>
            <a:pPr lvl="6"/>
            <a:r>
              <a:rPr lang="en-GB" sz="2400" dirty="0"/>
              <a:t>SMEs/National employers </a:t>
            </a:r>
          </a:p>
          <a:p>
            <a:pPr lvl="6"/>
            <a:r>
              <a:rPr lang="en-GB" sz="2400" dirty="0"/>
              <a:t>University Provision </a:t>
            </a:r>
          </a:p>
          <a:p>
            <a:pPr lvl="6"/>
            <a:r>
              <a:rPr lang="en-GB" sz="2400" dirty="0"/>
              <a:t>Apprenticeship </a:t>
            </a:r>
          </a:p>
          <a:p>
            <a:pPr lvl="6"/>
            <a:r>
              <a:rPr lang="en-GB" sz="2400" dirty="0"/>
              <a:t>College 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sz="2400" b="1" dirty="0"/>
              <a:t>Communities of Practice</a:t>
            </a:r>
            <a:r>
              <a:rPr lang="en-GB" sz="2400" dirty="0"/>
              <a:t>	</a:t>
            </a:r>
          </a:p>
          <a:p>
            <a:pPr marL="3028950" lvl="6" indent="-285750"/>
            <a:r>
              <a:rPr lang="en-GB" sz="2400" dirty="0"/>
              <a:t>Mainstream </a:t>
            </a:r>
          </a:p>
          <a:p>
            <a:pPr marL="3028950" lvl="6" indent="-285750"/>
            <a:r>
              <a:rPr lang="en-GB" sz="2400" dirty="0"/>
              <a:t>SEND </a:t>
            </a:r>
          </a:p>
          <a:p>
            <a:pPr marL="3028950" lvl="6" indent="-285750"/>
            <a:r>
              <a:rPr lang="en-GB" sz="2400" dirty="0"/>
              <a:t>Guidance </a:t>
            </a:r>
          </a:p>
          <a:p>
            <a:pPr marL="3028950" lvl="6" indent="-285750"/>
            <a:r>
              <a:rPr lang="en-GB" sz="2400" dirty="0"/>
              <a:t>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543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0F21D-C776-4703-840C-DF8A9BDB2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Careers Hub </a:t>
            </a:r>
            <a:r>
              <a:rPr lang="en-GB" b="1" dirty="0" err="1"/>
              <a:t>Cont</a:t>
            </a:r>
            <a:r>
              <a:rPr lang="en-GB" b="1" dirty="0"/>
              <a:t>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332DE-4039-4FD6-8FCE-29AC69B78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85400" cy="3440642"/>
          </a:xfrm>
        </p:spPr>
        <p:txBody>
          <a:bodyPr>
            <a:normAutofit lnSpcReduction="10000"/>
          </a:bodyPr>
          <a:lstStyle/>
          <a:p>
            <a:r>
              <a:rPr lang="en-GB" sz="2400" b="1" dirty="0"/>
              <a:t>START Website –East London Resources Portal </a:t>
            </a:r>
          </a:p>
          <a:p>
            <a:pPr lvl="5"/>
            <a:r>
              <a:rPr lang="en-GB" sz="2400" dirty="0"/>
              <a:t>information </a:t>
            </a:r>
          </a:p>
          <a:p>
            <a:pPr lvl="5"/>
            <a:r>
              <a:rPr lang="en-GB" sz="2400" dirty="0"/>
              <a:t>news </a:t>
            </a:r>
          </a:p>
          <a:p>
            <a:pPr lvl="5"/>
            <a:r>
              <a:rPr lang="en-GB" sz="2400" dirty="0"/>
              <a:t>resources and </a:t>
            </a:r>
          </a:p>
          <a:p>
            <a:pPr lvl="5"/>
            <a:r>
              <a:rPr lang="en-GB" sz="2400" dirty="0"/>
              <a:t>links to events </a:t>
            </a:r>
          </a:p>
          <a:p>
            <a:r>
              <a:rPr lang="en-GB" sz="2400" b="1" dirty="0"/>
              <a:t>Access to additional activities that will support:</a:t>
            </a:r>
          </a:p>
          <a:p>
            <a:pPr lvl="5"/>
            <a:r>
              <a:rPr lang="en-GB" sz="2400" dirty="0"/>
              <a:t>Gatsby Benchmark 5 </a:t>
            </a:r>
          </a:p>
          <a:p>
            <a:pPr lvl="5"/>
            <a:r>
              <a:rPr lang="en-GB" sz="2400" dirty="0"/>
              <a:t>Gatsby Benchmark 6</a:t>
            </a:r>
          </a:p>
          <a:p>
            <a:pPr lvl="5"/>
            <a:r>
              <a:rPr lang="en-GB" sz="2400" dirty="0"/>
              <a:t>SEND Students 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marL="457200" lvl="1" indent="0">
              <a:buNone/>
            </a:pPr>
            <a:endParaRPr lang="en-GB" sz="2800" dirty="0"/>
          </a:p>
          <a:p>
            <a:pPr lvl="1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27365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EB897-2232-4969-9AA0-87798C24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Careers Hub Offer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EB443-1B6A-448A-9BF5-F56D1E4A7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1" dirty="0"/>
              <a:t>Training for Careers Leaders </a:t>
            </a:r>
          </a:p>
          <a:p>
            <a:pPr lvl="4"/>
            <a:r>
              <a:rPr lang="en-GB" sz="2400" dirty="0"/>
              <a:t>In addition to GB 1,5 and 6</a:t>
            </a:r>
          </a:p>
          <a:p>
            <a:pPr lvl="4"/>
            <a:r>
              <a:rPr lang="en-GB" sz="2400" dirty="0"/>
              <a:t>Training to support CL on supporting SEND Students</a:t>
            </a:r>
          </a:p>
          <a:p>
            <a:pPr lvl="4"/>
            <a:endParaRPr lang="en-GB" sz="2400" dirty="0"/>
          </a:p>
          <a:p>
            <a:pPr lvl="4"/>
            <a:r>
              <a:rPr lang="en-GB" sz="2400" dirty="0"/>
              <a:t>Training for Heads of Department/Curriculum Teachers </a:t>
            </a:r>
          </a:p>
          <a:p>
            <a:pPr marL="1828800" lvl="4" indent="0">
              <a:buNone/>
            </a:pPr>
            <a:r>
              <a:rPr lang="en-GB" sz="2400" dirty="0"/>
              <a:t>    Careers in the Curriculum</a:t>
            </a:r>
          </a:p>
          <a:p>
            <a:pPr lvl="4"/>
            <a:endParaRPr lang="en-GB" sz="2400" dirty="0"/>
          </a:p>
          <a:p>
            <a:r>
              <a:rPr lang="en-GB" sz="2400" b="1" dirty="0"/>
              <a:t>Support our Enterprise Advisers both with the LEAN and HUB schools. </a:t>
            </a:r>
          </a:p>
          <a:p>
            <a:pPr marL="1828800" lvl="4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776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4EE2A-375F-4FD3-AD8D-5E13DB459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Moving Forward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7D521-7020-4CCE-AED7-16C6E219B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Memorandum of Understanding for Careers Hub Schools </a:t>
            </a:r>
          </a:p>
          <a:p>
            <a:r>
              <a:rPr lang="en-GB" dirty="0"/>
              <a:t>Promoting of Menu of Services </a:t>
            </a:r>
          </a:p>
          <a:p>
            <a:r>
              <a:rPr lang="en-GB" dirty="0"/>
              <a:t>Compass Evaluation for Term</a:t>
            </a:r>
          </a:p>
          <a:p>
            <a:endParaRPr lang="en-GB" dirty="0"/>
          </a:p>
          <a:p>
            <a:r>
              <a:rPr lang="en-GB" dirty="0"/>
              <a:t>Working with the Careers Hub Schools continuing to support LEAN Schools.   </a:t>
            </a:r>
          </a:p>
        </p:txBody>
      </p:sp>
    </p:spTree>
    <p:extLst>
      <p:ext uri="{BB962C8B-B14F-4D97-AF65-F5344CB8AC3E}">
        <p14:creationId xmlns:p14="http://schemas.microsoft.com/office/powerpoint/2010/main" val="408205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FD3B-5B67-FC43-9468-DE087169B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320" y="1474948"/>
            <a:ext cx="8399748" cy="479108"/>
          </a:xfrm>
        </p:spPr>
        <p:txBody>
          <a:bodyPr/>
          <a:lstStyle/>
          <a:p>
            <a:pPr defTabSz="342900">
              <a:defRPr/>
            </a:pPr>
            <a:br>
              <a:rPr lang="en-GB" sz="2200" spc="0" dirty="0">
                <a:solidFill>
                  <a:srgbClr val="5C69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9FC62-88AE-A746-ACF3-789C4BD267B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835320" y="1474948"/>
            <a:ext cx="8521360" cy="4427089"/>
          </a:xfrm>
        </p:spPr>
        <p:txBody>
          <a:bodyPr numCol="1"/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help every young person find their best next step</a:t>
            </a:r>
          </a:p>
          <a:p>
            <a:pPr algn="ctr"/>
            <a:endParaRPr lang="en-GB" sz="2800" b="1" dirty="0">
              <a:solidFill>
                <a:schemeClr val="accen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GB" sz="28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Co-funded by ESF and CEC</a:t>
            </a:r>
          </a:p>
          <a:p>
            <a:pPr defTabSz="342900">
              <a:spcBef>
                <a:spcPct val="0"/>
              </a:spcBef>
              <a:defRPr/>
            </a:pPr>
            <a:endParaRPr lang="en-GB" sz="2200" spc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>
              <a:spcBef>
                <a:spcPct val="0"/>
              </a:spcBef>
              <a:defRPr/>
            </a:pPr>
            <a:endParaRPr lang="en-GB" spc="0" dirty="0">
              <a:solidFill>
                <a:schemeClr val="tx1"/>
              </a:solidFill>
              <a:ea typeface="MS PGothic"/>
              <a:cs typeface="Arial"/>
            </a:endParaRPr>
          </a:p>
          <a:p>
            <a:pPr defTabSz="342900">
              <a:spcBef>
                <a:spcPct val="0"/>
              </a:spcBef>
              <a:defRPr/>
            </a:pPr>
            <a:r>
              <a:rPr lang="en-GB" spc="0" dirty="0">
                <a:solidFill>
                  <a:schemeClr val="tx1"/>
                </a:solidFill>
                <a:ea typeface="MS PGothic"/>
                <a:cs typeface="Arial"/>
              </a:rPr>
              <a:t>Key ESF Output</a:t>
            </a:r>
            <a:endParaRPr lang="en-GB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>
              <a:spcBef>
                <a:spcPct val="0"/>
              </a:spcBef>
              <a:defRPr/>
            </a:pPr>
            <a:r>
              <a:rPr lang="en-GB" spc="0" dirty="0">
                <a:solidFill>
                  <a:schemeClr val="tx1"/>
                </a:solidFill>
                <a:ea typeface="MS PGothic"/>
                <a:cs typeface="Arial"/>
              </a:rPr>
              <a:t>To support micro, small and medium sized enterprises (SMEs) to successfully complete projects which increase employer engagement within skills provision.</a:t>
            </a:r>
            <a:endParaRPr lang="en-GB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>
              <a:spcBef>
                <a:spcPct val="0"/>
              </a:spcBef>
              <a:defRPr/>
            </a:pPr>
            <a:endParaRPr lang="en-GB" u="sng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>
              <a:spcBef>
                <a:spcPct val="0"/>
              </a:spcBef>
              <a:defRPr/>
            </a:pPr>
            <a:r>
              <a:rPr lang="en-GB" spc="0" dirty="0">
                <a:solidFill>
                  <a:schemeClr val="tx1"/>
                </a:solidFill>
                <a:ea typeface="MS PGothic"/>
                <a:cs typeface="Arial"/>
              </a:rPr>
              <a:t>Key CEC Outputs:</a:t>
            </a:r>
            <a:endParaRPr lang="en-GB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>
              <a:spcBef>
                <a:spcPct val="0"/>
              </a:spcBef>
              <a:defRPr/>
            </a:pPr>
            <a:r>
              <a:rPr lang="en-GB" spc="0" dirty="0">
                <a:solidFill>
                  <a:schemeClr val="tx1"/>
                </a:solidFill>
                <a:ea typeface="MS PGothic"/>
                <a:cs typeface="Arial"/>
              </a:rPr>
              <a:t>To drive improvement in Gatsby Benchmarks and raise standard of careers provision for London's young people</a:t>
            </a:r>
            <a:endParaRPr lang="en-GB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46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E879-9AE2-407E-A88B-4FC3DAA94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1388533"/>
            <a:ext cx="9144000" cy="474136"/>
          </a:xfrm>
        </p:spPr>
        <p:txBody>
          <a:bodyPr>
            <a:noAutofit/>
          </a:bodyPr>
          <a:lstStyle/>
          <a:p>
            <a:r>
              <a:rPr lang="en-GB" sz="4400" b="1" dirty="0"/>
              <a:t>Central London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B52A7-19F8-47EE-AECD-443D386CC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17133"/>
            <a:ext cx="9144000" cy="4682068"/>
          </a:xfrm>
        </p:spPr>
        <p:txBody>
          <a:bodyPr>
            <a:normAutofit/>
          </a:bodyPr>
          <a:lstStyle/>
          <a:p>
            <a:pPr algn="l"/>
            <a:endParaRPr lang="en-GB" sz="4000" dirty="0"/>
          </a:p>
          <a:p>
            <a:pPr algn="l"/>
            <a:endParaRPr lang="en-GB" sz="4000" dirty="0"/>
          </a:p>
          <a:p>
            <a:pPr algn="l"/>
            <a:r>
              <a:rPr lang="en-GB" sz="4000" dirty="0"/>
              <a:t>					</a:t>
            </a:r>
          </a:p>
        </p:txBody>
      </p:sp>
      <p:pic>
        <p:nvPicPr>
          <p:cNvPr id="4" name="Picture 4" descr="Reed In Partnership N.I.">
            <a:extLst>
              <a:ext uri="{FF2B5EF4-FFF2-40B4-BE49-F238E27FC236}">
                <a16:creationId xmlns:a16="http://schemas.microsoft.com/office/drawing/2014/main" id="{C171566B-8BF0-41B8-9E25-A488FBF68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2040468"/>
            <a:ext cx="46736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30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E879-9AE2-407E-A88B-4FC3DAA94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8868"/>
            <a:ext cx="9144000" cy="660400"/>
          </a:xfrm>
        </p:spPr>
        <p:txBody>
          <a:bodyPr>
            <a:noAutofit/>
          </a:bodyPr>
          <a:lstStyle/>
          <a:p>
            <a:r>
              <a:rPr lang="en-GB" sz="4400" b="1" dirty="0"/>
              <a:t>Local Collaboration – London Central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B52A7-19F8-47EE-AECD-443D386CC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17133"/>
            <a:ext cx="9144000" cy="4682068"/>
          </a:xfrm>
        </p:spPr>
        <p:txBody>
          <a:bodyPr>
            <a:normAutofit fontScale="850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Provide the connection between the world of work and schools/colleges bridging the Central London careers space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Link offers of support strategically to where there is the need and will have impact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Ensure there is a reduction of duplication in the careers space and embrace efficiency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Share opportunities and resources to our network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Keen to grow links to those in the borough working in the careers space so we can collaborate and support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Happy to support organisations with CSR priorities or S106 obligations to connect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We would like support connecting to local businesses, including SME’s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Plug into local links and groups to avoid duplication and amplify their work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Support for school/college engagement where there are challenges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Where it works best is where we work together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890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E879-9AE2-407E-A88B-4FC3DAA94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2900" y="956733"/>
            <a:ext cx="9144000" cy="660400"/>
          </a:xfrm>
        </p:spPr>
        <p:txBody>
          <a:bodyPr>
            <a:noAutofit/>
          </a:bodyPr>
          <a:lstStyle/>
          <a:p>
            <a:r>
              <a:rPr lang="en-GB" sz="4400" b="1" dirty="0"/>
              <a:t>Local Collaboration – London Central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B52A7-19F8-47EE-AECD-443D386CC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17133"/>
            <a:ext cx="9144000" cy="4682068"/>
          </a:xfrm>
        </p:spPr>
        <p:txBody>
          <a:bodyPr>
            <a:normAutofit/>
          </a:bodyPr>
          <a:lstStyle/>
          <a:p>
            <a:r>
              <a:rPr lang="en-GB" dirty="0"/>
              <a:t>Michelle Sporle – Strategic Hub Lead</a:t>
            </a:r>
          </a:p>
          <a:p>
            <a:r>
              <a:rPr lang="en-GB" dirty="0">
                <a:hlinkClick r:id="rId2"/>
              </a:rPr>
              <a:t>michelle.sporle@reed.com</a:t>
            </a:r>
            <a:endParaRPr lang="en-GB" dirty="0"/>
          </a:p>
          <a:p>
            <a:r>
              <a:rPr lang="en-GB" dirty="0"/>
              <a:t>07725476658</a:t>
            </a:r>
          </a:p>
          <a:p>
            <a:endParaRPr lang="en-GB" dirty="0"/>
          </a:p>
          <a:p>
            <a:r>
              <a:rPr lang="en-GB" dirty="0"/>
              <a:t>Jenny Kohnhorst – Operational Hub Lead</a:t>
            </a:r>
          </a:p>
          <a:p>
            <a:r>
              <a:rPr lang="en-GB" dirty="0">
                <a:hlinkClick r:id="rId3"/>
              </a:rPr>
              <a:t>Jenny.Kohnhorst@reed.com</a:t>
            </a:r>
            <a:endParaRPr lang="en-GB" dirty="0"/>
          </a:p>
          <a:p>
            <a:r>
              <a:rPr lang="en-GB" dirty="0"/>
              <a:t>07395375307</a:t>
            </a:r>
          </a:p>
          <a:p>
            <a:endParaRPr lang="en-GB" dirty="0"/>
          </a:p>
          <a:p>
            <a:r>
              <a:rPr lang="en-GB" dirty="0"/>
              <a:t>Central Inbox</a:t>
            </a:r>
          </a:p>
          <a:p>
            <a:r>
              <a:rPr lang="en-GB" dirty="0"/>
              <a:t>Londoncareers.central@reed.com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023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5048-FA34-42A4-8A3E-8F859F0C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02" y="2772208"/>
            <a:ext cx="11224683" cy="11255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F60A4-FF86-4BEC-83AA-2BBBC0A0C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53" y="296863"/>
            <a:ext cx="1660833" cy="67295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3382026-DB7B-452C-A274-2B153ACE7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2" y="296863"/>
            <a:ext cx="2761673" cy="6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6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80C2650-0F1E-4C94-8A42-F7485A251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290" y="1333456"/>
            <a:ext cx="7868459" cy="45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63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FD3B-5B67-FC43-9468-DE087169B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0078" y="1213997"/>
            <a:ext cx="8399748" cy="913950"/>
          </a:xfrm>
        </p:spPr>
        <p:txBody>
          <a:bodyPr/>
          <a:lstStyle/>
          <a:p>
            <a:br>
              <a:rPr lang="en-US" dirty="0"/>
            </a:br>
            <a:r>
              <a:rPr lang="en-US" dirty="0">
                <a:ea typeface="MS PGothic"/>
                <a:cs typeface="Calibri"/>
              </a:rPr>
              <a:t>Funding for Careers Hubs </a:t>
            </a:r>
            <a:br>
              <a:rPr lang="en-US" dirty="0">
                <a:ea typeface="MS PGothic"/>
                <a:cs typeface="Calibri"/>
              </a:rPr>
            </a:br>
            <a:br>
              <a:rPr lang="en-US" sz="2400" dirty="0">
                <a:ea typeface="MS PGothic"/>
                <a:cs typeface="Calibri"/>
              </a:rPr>
            </a:br>
            <a:r>
              <a:rPr lang="en-GB" sz="2400" dirty="0">
                <a:ea typeface="MS PGothic"/>
                <a:cs typeface="Calibri"/>
              </a:rPr>
              <a:t>£11.1m planned investment over three years</a:t>
            </a:r>
            <a:r>
              <a:rPr lang="en-GB" sz="2000" dirty="0">
                <a:ea typeface="MS PGothic"/>
                <a:cs typeface="Calibri"/>
              </a:rPr>
              <a:t> </a:t>
            </a:r>
            <a:endParaRPr lang="en-GB" sz="2000" dirty="0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9FC62-88AE-A746-ACF3-789C4BD267B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 numCol="1"/>
          <a:lstStyle/>
          <a:p>
            <a:endParaRPr lang="en-GB" sz="2400">
              <a:ea typeface="MS PGothic"/>
              <a:cs typeface="Arial"/>
            </a:endParaRPr>
          </a:p>
          <a:p>
            <a:r>
              <a:rPr lang="en-GB" sz="2400">
                <a:ea typeface="MS PGothic"/>
                <a:cs typeface="Arial"/>
              </a:rPr>
              <a:t>Careers and Enterprise Company (CEC)</a:t>
            </a:r>
            <a:endParaRPr lang="en-GB" sz="2400">
              <a:cs typeface="Arial"/>
            </a:endParaRPr>
          </a:p>
          <a:p>
            <a:r>
              <a:rPr lang="en-GB" sz="2400">
                <a:ea typeface="MS PGothic"/>
                <a:cs typeface="Arial"/>
              </a:rPr>
              <a:t>European Social Fund (ESF)</a:t>
            </a:r>
            <a:endParaRPr lang="en-GB" sz="2400">
              <a:cs typeface="Arial"/>
            </a:endParaRPr>
          </a:p>
          <a:p>
            <a:r>
              <a:rPr lang="en-GB" sz="2400">
                <a:ea typeface="MS PGothic"/>
                <a:cs typeface="Arial"/>
              </a:rPr>
              <a:t>Greater London Authority (GLA)</a:t>
            </a:r>
          </a:p>
          <a:p>
            <a:endParaRPr lang="en-GB" sz="2400">
              <a:cs typeface="Arial"/>
            </a:endParaRPr>
          </a:p>
          <a:p>
            <a:r>
              <a:rPr lang="en-GB" sz="2400">
                <a:ea typeface="MS PGothic"/>
                <a:cs typeface="Arial"/>
              </a:rPr>
              <a:t>*to note not confirmed as CEC funds are committed annually</a:t>
            </a:r>
            <a:endParaRPr lang="en-GB" sz="2400"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DF762-E020-432F-83B9-A1FADACA157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500555" y="2872014"/>
            <a:ext cx="2063750" cy="2268538"/>
          </a:xfrm>
        </p:spPr>
        <p:txBody>
          <a:bodyPr/>
          <a:lstStyle/>
          <a:p>
            <a:pPr>
              <a:buFont typeface="Wingdings" panose="020B0604020202020204" pitchFamily="34" charset="0"/>
              <a:buChar char="Ø"/>
            </a:pPr>
            <a:r>
              <a:rPr lang="en-US" sz="2400">
                <a:ea typeface="MS PGothic"/>
                <a:cs typeface="Calibri"/>
              </a:rPr>
              <a:t>£5.9m</a:t>
            </a:r>
            <a:endParaRPr lang="en-US" sz="2400"/>
          </a:p>
          <a:p>
            <a:pPr>
              <a:buFont typeface="Wingdings" panose="020B0604020202020204" pitchFamily="34" charset="0"/>
              <a:buChar char="Ø"/>
            </a:pPr>
            <a:r>
              <a:rPr lang="en-US" sz="2400">
                <a:ea typeface="MS PGothic"/>
                <a:cs typeface="Calibri"/>
              </a:rPr>
              <a:t>£3.6m</a:t>
            </a:r>
            <a:endParaRPr lang="en-US" sz="2400"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2400">
                <a:ea typeface="MS PGothic"/>
                <a:cs typeface="Calibri"/>
              </a:rPr>
              <a:t>£1.6m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3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98EE25-AF7A-40CD-B631-CDFF1E72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77" y="1213442"/>
            <a:ext cx="8229600" cy="495300"/>
          </a:xfrm>
        </p:spPr>
        <p:txBody>
          <a:bodyPr wrap="square" anchor="ctr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KEY MILESTONES, OUTPUTS AND RESULTS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4A8110-AE97-4947-AFD4-1F9A237D7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677" y="1708742"/>
            <a:ext cx="4871487" cy="4253003"/>
          </a:xfrm>
        </p:spPr>
        <p:txBody>
          <a:bodyPr wrap="square" anchor="t">
            <a:normAutofit fontScale="47500" lnSpcReduction="20000"/>
          </a:bodyPr>
          <a:lstStyle/>
          <a:p>
            <a:pPr marL="0" indent="0" defTabSz="342900">
              <a:lnSpc>
                <a:spcPct val="90000"/>
              </a:lnSpc>
              <a:spcBef>
                <a:spcPts val="1200"/>
              </a:spcBef>
              <a:buNone/>
              <a:defRPr/>
            </a:pPr>
            <a:r>
              <a:rPr lang="en-GB" sz="3400" b="1" dirty="0">
                <a:latin typeface="Arial"/>
                <a:ea typeface="MS PGothic"/>
                <a:cs typeface="Arial"/>
              </a:rPr>
              <a:t>STRAND 1</a:t>
            </a:r>
          </a:p>
          <a:p>
            <a:pPr marL="228600" lvl="0" indent="-228600" defTabSz="342900">
              <a:lnSpc>
                <a:spcPct val="110000"/>
              </a:lnSpc>
              <a:spcBef>
                <a:spcPts val="1200"/>
              </a:spcBef>
              <a:defRPr/>
            </a:pPr>
            <a:r>
              <a:rPr lang="en-GB" sz="3400" dirty="0">
                <a:solidFill>
                  <a:prstClr val="black"/>
                </a:solidFill>
                <a:latin typeface="Arial"/>
                <a:ea typeface="MS PGothic"/>
                <a:cs typeface="Arial"/>
              </a:rPr>
              <a:t>Achieve improvements in school/college Gatsby Benchmarks</a:t>
            </a:r>
            <a:endParaRPr lang="en-GB" sz="3400" dirty="0">
              <a:latin typeface="Arial"/>
              <a:ea typeface="MS PGothic"/>
              <a:cs typeface="Arial"/>
            </a:endParaRPr>
          </a:p>
          <a:p>
            <a:pPr marL="228600" indent="-228600" defTabSz="342900">
              <a:lnSpc>
                <a:spcPct val="110000"/>
              </a:lnSpc>
              <a:spcBef>
                <a:spcPts val="1200"/>
              </a:spcBef>
              <a:defRPr/>
            </a:pPr>
            <a:r>
              <a:rPr lang="en-GB" sz="3400" dirty="0">
                <a:latin typeface="Arial"/>
                <a:ea typeface="MS PGothic"/>
                <a:cs typeface="Arial"/>
              </a:rPr>
              <a:t>Careers Hub/LEAN staff costs paid</a:t>
            </a:r>
            <a:endParaRPr lang="en-GB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defTabSz="342900">
              <a:lnSpc>
                <a:spcPct val="110000"/>
              </a:lnSpc>
              <a:spcBef>
                <a:spcPts val="1200"/>
              </a:spcBef>
              <a:defRPr/>
            </a:pPr>
            <a:r>
              <a:rPr lang="en-GB" sz="3400" dirty="0">
                <a:latin typeface="Arial"/>
                <a:ea typeface="MS PGothic"/>
                <a:cs typeface="Arial"/>
              </a:rPr>
              <a:t>Recruit and support schools/ colleges and match with Enterprise Adviser </a:t>
            </a:r>
          </a:p>
          <a:p>
            <a:pPr marL="228600" indent="-228600" defTabSz="342900">
              <a:lnSpc>
                <a:spcPct val="110000"/>
              </a:lnSpc>
              <a:spcBef>
                <a:spcPts val="1200"/>
              </a:spcBef>
              <a:defRPr/>
            </a:pPr>
            <a:r>
              <a:rPr lang="en-GB" sz="3400" dirty="0">
                <a:latin typeface="Arial"/>
                <a:ea typeface="MS PGothic"/>
                <a:cs typeface="Arial"/>
              </a:rPr>
              <a:t>Achieve improvements in school/college Gatsby Benchmarks</a:t>
            </a:r>
          </a:p>
          <a:p>
            <a:pPr marL="228600" indent="-228600" defTabSz="342900">
              <a:lnSpc>
                <a:spcPct val="110000"/>
              </a:lnSpc>
              <a:spcBef>
                <a:spcPts val="1200"/>
              </a:spcBef>
              <a:defRPr/>
            </a:pPr>
            <a:r>
              <a:rPr lang="en-GB" sz="3400" dirty="0">
                <a:latin typeface="Arial"/>
                <a:ea typeface="MS PGothic"/>
                <a:cs typeface="Arial"/>
              </a:rPr>
              <a:t>Establish Cornerstone Employer Group</a:t>
            </a:r>
          </a:p>
          <a:p>
            <a:pPr marL="228600" indent="-228600" defTabSz="342900">
              <a:lnSpc>
                <a:spcPct val="110000"/>
              </a:lnSpc>
              <a:spcBef>
                <a:spcPts val="1200"/>
              </a:spcBef>
              <a:defRPr/>
            </a:pPr>
            <a:r>
              <a:rPr lang="en-GB" sz="3400" dirty="0">
                <a:latin typeface="Arial"/>
                <a:ea typeface="MS PGothic"/>
                <a:cs typeface="Arial"/>
              </a:rPr>
              <a:t>Deliver LEAN and Careers Hub Project support</a:t>
            </a:r>
          </a:p>
          <a:p>
            <a:pPr marL="228600" indent="-228600" defTabSz="342900">
              <a:lnSpc>
                <a:spcPct val="110000"/>
              </a:lnSpc>
              <a:spcBef>
                <a:spcPts val="1200"/>
              </a:spcBef>
              <a:defRPr/>
            </a:pPr>
            <a:r>
              <a:rPr lang="en-GB" sz="3400" dirty="0">
                <a:latin typeface="Arial"/>
                <a:ea typeface="MS PGothic"/>
                <a:cs typeface="Arial"/>
              </a:rPr>
              <a:t>Recruit a minimum number of Enterprise Advisers from SMEs, sustain engagement for at least 26 weeks and deliver business benefits (ESF result)</a:t>
            </a:r>
          </a:p>
          <a:p>
            <a:pPr>
              <a:lnSpc>
                <a:spcPct val="90000"/>
              </a:lnSpc>
            </a:pPr>
            <a:endParaRPr lang="en-GB" sz="150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203D7A3-9A68-413B-BC00-39963502F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3927" y="1708742"/>
            <a:ext cx="4756727" cy="4351338"/>
          </a:xfrm>
        </p:spPr>
        <p:txBody>
          <a:bodyPr/>
          <a:lstStyle/>
          <a:p>
            <a:pPr marL="0" indent="0" defTabSz="914400">
              <a:spcBef>
                <a:spcPct val="0"/>
              </a:spcBef>
              <a:buNone/>
            </a:pPr>
            <a:r>
              <a:rPr lang="en-US" sz="1600" b="1" dirty="0">
                <a:latin typeface="Arial"/>
                <a:ea typeface="+mn-ea"/>
                <a:cs typeface="Arial"/>
              </a:rPr>
              <a:t>STRAND 2</a:t>
            </a:r>
          </a:p>
          <a:p>
            <a:pPr marL="228600" indent="-228600" defTabSz="914400">
              <a:spcBef>
                <a:spcPts val="1200"/>
              </a:spcBef>
            </a:pPr>
            <a:r>
              <a:rPr lang="en-US" sz="1600" dirty="0">
                <a:latin typeface="Arial"/>
                <a:ea typeface="+mn-ea"/>
                <a:cs typeface="Arial"/>
              </a:rPr>
              <a:t>Recruit employers, including target number of SMEs to deliver employability activities in schools and colleges</a:t>
            </a:r>
            <a:endParaRPr lang="en-US" sz="16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indent="-228600" defTabSz="914400">
              <a:spcBef>
                <a:spcPts val="1200"/>
              </a:spcBef>
            </a:pPr>
            <a:r>
              <a:rPr lang="en-US" sz="1600" dirty="0">
                <a:latin typeface="Arial"/>
                <a:ea typeface="+mn-ea"/>
                <a:cs typeface="Arial"/>
              </a:rPr>
              <a:t>Deliver target number of:</a:t>
            </a:r>
          </a:p>
          <a:p>
            <a:pPr marL="914400" lvl="1" indent="-457200" defTabSz="914400">
              <a:spcBef>
                <a:spcPts val="1200"/>
              </a:spcBef>
              <a:buFont typeface="Arial" panose="020B0604020202020204" pitchFamily="34" charset="0"/>
              <a:buAutoNum type="romanLcPeriod"/>
            </a:pPr>
            <a:r>
              <a:rPr lang="en-US" sz="1600" dirty="0">
                <a:latin typeface="Arial"/>
                <a:ea typeface="+mn-ea"/>
                <a:cs typeface="Arial"/>
              </a:rPr>
              <a:t>Employer Encounters</a:t>
            </a:r>
          </a:p>
          <a:p>
            <a:pPr marL="914400" lvl="1" indent="-457200" defTabSz="914400">
              <a:spcBef>
                <a:spcPts val="1200"/>
              </a:spcBef>
              <a:buFont typeface="Arial" panose="020B0604020202020204" pitchFamily="34" charset="0"/>
              <a:buAutoNum type="romanLcPeriod"/>
            </a:pPr>
            <a:r>
              <a:rPr lang="en-US" sz="1600" dirty="0">
                <a:latin typeface="Arial"/>
                <a:ea typeface="+mn-ea"/>
                <a:cs typeface="Arial"/>
              </a:rPr>
              <a:t>Employer Insights</a:t>
            </a:r>
          </a:p>
          <a:p>
            <a:pPr marL="228600" indent="-228600" defTabSz="914400">
              <a:spcBef>
                <a:spcPts val="1200"/>
              </a:spcBef>
            </a:pPr>
            <a:r>
              <a:rPr lang="en-US" sz="1600" dirty="0">
                <a:latin typeface="Arial"/>
                <a:ea typeface="+mn-ea"/>
                <a:cs typeface="Arial"/>
              </a:rPr>
              <a:t>Achieve minimum number of SMEs providing &gt;3 encounters/ insights (ESF Result) and deliver business benefits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20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6EFC-D5CA-274F-BDA2-73F788AF2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Gatsby Benchmarks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67227CC-4DED-3347-B4D4-D41169C5327D}"/>
              </a:ext>
            </a:extLst>
          </p:cNvPr>
          <p:cNvGraphicFramePr>
            <a:graphicFrameLocks/>
          </p:cNvGraphicFramePr>
          <p:nvPr/>
        </p:nvGraphicFramePr>
        <p:xfrm>
          <a:off x="1562996" y="2075029"/>
          <a:ext cx="4466896" cy="3615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D985347-715C-5447-B5C4-81FE371D8555}"/>
              </a:ext>
            </a:extLst>
          </p:cNvPr>
          <p:cNvGraphicFramePr>
            <a:graphicFrameLocks/>
          </p:cNvGraphicFramePr>
          <p:nvPr/>
        </p:nvGraphicFramePr>
        <p:xfrm>
          <a:off x="6127530" y="2062274"/>
          <a:ext cx="4466896" cy="3615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68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don Work and Health Programme Evaluation | London Councils">
            <a:extLst>
              <a:ext uri="{FF2B5EF4-FFF2-40B4-BE49-F238E27FC236}">
                <a16:creationId xmlns:a16="http://schemas.microsoft.com/office/drawing/2014/main" id="{DE32D99C-3459-E243-A7F7-454D82E56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2319" y="2271954"/>
            <a:ext cx="4134868" cy="343993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A6EFC-D5CA-274F-BDA2-73F788AF2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8660" y="1395413"/>
            <a:ext cx="8399748" cy="666861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London Career Hubs/ LEAN – Delivery Partners</a:t>
            </a:r>
          </a:p>
        </p:txBody>
      </p:sp>
      <p:pic>
        <p:nvPicPr>
          <p:cNvPr id="1028" name="Picture 4" descr="Reed In Partnership N.I.">
            <a:extLst>
              <a:ext uri="{FF2B5EF4-FFF2-40B4-BE49-F238E27FC236}">
                <a16:creationId xmlns:a16="http://schemas.microsoft.com/office/drawing/2014/main" id="{6C9594B0-4C73-C246-B877-809EA340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709" y="4374915"/>
            <a:ext cx="2006471" cy="200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cal London">
            <a:extLst>
              <a:ext uri="{FF2B5EF4-FFF2-40B4-BE49-F238E27FC236}">
                <a16:creationId xmlns:a16="http://schemas.microsoft.com/office/drawing/2014/main" id="{28A0DEB4-0C08-5745-8324-4520C5999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2292116"/>
            <a:ext cx="20828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F2F83A4-D472-4064-9A06-5E5DFD0CA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40" y="5462587"/>
            <a:ext cx="2069322" cy="9188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8309BD-516A-4820-8D0B-03CEE2F5C251}"/>
              </a:ext>
            </a:extLst>
          </p:cNvPr>
          <p:cNvCxnSpPr/>
          <p:nvPr/>
        </p:nvCxnSpPr>
        <p:spPr>
          <a:xfrm>
            <a:off x="6157929" y="4165235"/>
            <a:ext cx="1775120" cy="70744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See the source image">
            <a:extLst>
              <a:ext uri="{FF2B5EF4-FFF2-40B4-BE49-F238E27FC236}">
                <a16:creationId xmlns:a16="http://schemas.microsoft.com/office/drawing/2014/main" id="{B6FB26F9-C7CD-40A5-8814-4700C7C12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459" y="2675627"/>
            <a:ext cx="2650349" cy="7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82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9E9E90-E1F0-924F-9E88-CB84B88F8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18179"/>
            <a:ext cx="9141126" cy="52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F50558-F423-0A44-889D-DEBEDF3C6C1E}"/>
              </a:ext>
            </a:extLst>
          </p:cNvPr>
          <p:cNvSpPr txBox="1"/>
          <p:nvPr/>
        </p:nvSpPr>
        <p:spPr>
          <a:xfrm>
            <a:off x="1524000" y="4288220"/>
            <a:ext cx="421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Y1</a:t>
            </a:r>
          </a:p>
          <a:p>
            <a:r>
              <a:rPr lang="en-US" b="1" dirty="0">
                <a:solidFill>
                  <a:srgbClr val="FF0000"/>
                </a:solidFill>
              </a:rPr>
              <a:t>Y2</a:t>
            </a:r>
          </a:p>
          <a:p>
            <a:r>
              <a:rPr lang="en-US" b="1" dirty="0">
                <a:solidFill>
                  <a:srgbClr val="FF0000"/>
                </a:solidFill>
              </a:rPr>
              <a:t>Y3</a:t>
            </a:r>
          </a:p>
        </p:txBody>
      </p:sp>
    </p:spTree>
    <p:extLst>
      <p:ext uri="{BB962C8B-B14F-4D97-AF65-F5344CB8AC3E}">
        <p14:creationId xmlns:p14="http://schemas.microsoft.com/office/powerpoint/2010/main" val="2486121458"/>
      </p:ext>
    </p:extLst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- with image 2">
  <a:themeElements>
    <a:clrScheme name="Custom 9">
      <a:dk1>
        <a:srgbClr val="484947"/>
      </a:dk1>
      <a:lt1>
        <a:srgbClr val="FFFFFF"/>
      </a:lt1>
      <a:dk2>
        <a:srgbClr val="00A8A8"/>
      </a:dk2>
      <a:lt2>
        <a:srgbClr val="026891"/>
      </a:lt2>
      <a:accent1>
        <a:srgbClr val="077875"/>
      </a:accent1>
      <a:accent2>
        <a:srgbClr val="114F43"/>
      </a:accent2>
      <a:accent3>
        <a:srgbClr val="515E91"/>
      </a:accent3>
      <a:accent4>
        <a:srgbClr val="026891"/>
      </a:accent4>
      <a:accent5>
        <a:srgbClr val="077875"/>
      </a:accent5>
      <a:accent6>
        <a:srgbClr val="114F43"/>
      </a:accent6>
      <a:hlink>
        <a:srgbClr val="00A8A8"/>
      </a:hlink>
      <a:folHlink>
        <a:srgbClr val="48494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in slide - image">
  <a:themeElements>
    <a:clrScheme name="Custom 9">
      <a:dk1>
        <a:srgbClr val="484947"/>
      </a:dk1>
      <a:lt1>
        <a:srgbClr val="FFFFFF"/>
      </a:lt1>
      <a:dk2>
        <a:srgbClr val="00A8A8"/>
      </a:dk2>
      <a:lt2>
        <a:srgbClr val="026891"/>
      </a:lt2>
      <a:accent1>
        <a:srgbClr val="077875"/>
      </a:accent1>
      <a:accent2>
        <a:srgbClr val="114F43"/>
      </a:accent2>
      <a:accent3>
        <a:srgbClr val="515E91"/>
      </a:accent3>
      <a:accent4>
        <a:srgbClr val="026891"/>
      </a:accent4>
      <a:accent5>
        <a:srgbClr val="077875"/>
      </a:accent5>
      <a:accent6>
        <a:srgbClr val="114F43"/>
      </a:accent6>
      <a:hlink>
        <a:srgbClr val="00A8A8"/>
      </a:hlink>
      <a:folHlink>
        <a:srgbClr val="48494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ITLE">
  <a:themeElements>
    <a:clrScheme name="MOL2">
      <a:dk1>
        <a:srgbClr val="353E43"/>
      </a:dk1>
      <a:lt1>
        <a:srgbClr val="FFFFFF"/>
      </a:lt1>
      <a:dk2>
        <a:srgbClr val="5C6970"/>
      </a:dk2>
      <a:lt2>
        <a:srgbClr val="A3A3A3"/>
      </a:lt2>
      <a:accent1>
        <a:srgbClr val="EE266D"/>
      </a:accent1>
      <a:accent2>
        <a:srgbClr val="5C6970"/>
      </a:accent2>
      <a:accent3>
        <a:srgbClr val="00AEEF"/>
      </a:accent3>
      <a:accent4>
        <a:srgbClr val="E95814"/>
      </a:accent4>
      <a:accent5>
        <a:srgbClr val="792D89"/>
      </a:accent5>
      <a:accent6>
        <a:srgbClr val="008D48"/>
      </a:accent6>
      <a:hlink>
        <a:srgbClr val="5C6970"/>
      </a:hlink>
      <a:folHlink>
        <a:srgbClr val="A3A3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952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>
      <a:srgbClr val="EE266D"/>
    </a:custClr>
    <a:custClr>
      <a:srgbClr val="00AEEF"/>
    </a:custClr>
    <a:custClr>
      <a:srgbClr val="008D48"/>
    </a:custClr>
    <a:custClr>
      <a:srgbClr val="FFF200"/>
    </a:custClr>
    <a:custClr>
      <a:srgbClr val="E85713"/>
    </a:custClr>
    <a:custClr>
      <a:srgbClr val="E0001B"/>
    </a:custClr>
    <a:custClr>
      <a:srgbClr val="9E0059"/>
    </a:custClr>
    <a:custClr>
      <a:srgbClr val="00577D"/>
    </a:custClr>
    <a:custClr>
      <a:srgbClr val="DCA000"/>
    </a:custClr>
    <a:custClr>
      <a:srgbClr val="792C89"/>
    </a:custClr>
    <a:custClr>
      <a:srgbClr val="F1518A"/>
    </a:custClr>
    <a:custClr>
      <a:srgbClr val="33BEF2"/>
    </a:custClr>
    <a:custClr>
      <a:srgbClr val="33A46D"/>
    </a:custClr>
    <a:custClr>
      <a:srgbClr val="FFF533"/>
    </a:custClr>
    <a:custClr>
      <a:srgbClr val="ED7942"/>
    </a:custClr>
    <a:custClr>
      <a:srgbClr val="E63349"/>
    </a:custClr>
    <a:custClr>
      <a:srgbClr val="B1337A"/>
    </a:custClr>
    <a:custClr>
      <a:srgbClr val="337997"/>
    </a:custClr>
    <a:custClr>
      <a:srgbClr val="E3B333"/>
    </a:custClr>
    <a:custClr>
      <a:srgbClr val="9456A1"/>
    </a:custClr>
    <a:custClr>
      <a:srgbClr val="F57DA7"/>
    </a:custClr>
    <a:custClr>
      <a:srgbClr val="66CEF5"/>
    </a:custClr>
    <a:custClr>
      <a:srgbClr val="66BB91"/>
    </a:custClr>
    <a:custClr>
      <a:srgbClr val="FFF766"/>
    </a:custClr>
    <a:custClr>
      <a:srgbClr val="F19A71"/>
    </a:custClr>
    <a:custClr>
      <a:srgbClr val="EC6676"/>
    </a:custClr>
    <a:custClr>
      <a:srgbClr val="C5669B"/>
    </a:custClr>
    <a:custClr>
      <a:srgbClr val="669AB1"/>
    </a:custClr>
    <a:custClr>
      <a:srgbClr val="EAC666"/>
    </a:custClr>
    <a:custClr>
      <a:srgbClr val="AF81B8"/>
    </a:custClr>
    <a:custClr>
      <a:srgbClr val="F8A8C5"/>
    </a:custClr>
    <a:custClr>
      <a:srgbClr val="99DFF9"/>
    </a:custClr>
    <a:custClr>
      <a:srgbClr val="99D1B6"/>
    </a:custClr>
    <a:custClr>
      <a:srgbClr val="FFFA99"/>
    </a:custClr>
    <a:custClr>
      <a:srgbClr val="F6BCA1"/>
    </a:custClr>
    <a:custClr>
      <a:srgbClr val="F399A4"/>
    </a:custClr>
    <a:custClr>
      <a:srgbClr val="D899BD"/>
    </a:custClr>
    <a:custClr>
      <a:srgbClr val="99BCCB"/>
    </a:custClr>
    <a:custClr>
      <a:srgbClr val="F1D999"/>
    </a:custClr>
    <a:custClr>
      <a:srgbClr val="C9ABD0"/>
    </a:custClr>
    <a:custClr>
      <a:srgbClr val="FCD4E2"/>
    </a:custClr>
    <a:custClr>
      <a:srgbClr val="CCEFFC"/>
    </a:custClr>
    <a:custClr>
      <a:srgbClr val="CCE8DA"/>
    </a:custClr>
    <a:custClr>
      <a:srgbClr val="FFFCCC"/>
    </a:custClr>
    <a:custClr>
      <a:srgbClr val="FADDD0"/>
    </a:custClr>
    <a:custClr>
      <a:srgbClr val="F9CCD1"/>
    </a:custClr>
    <a:custClr>
      <a:srgbClr val="ECCCDE"/>
    </a:custClr>
    <a:custClr>
      <a:srgbClr val="CCDDE5"/>
    </a:custClr>
    <a:custClr>
      <a:srgbClr val="F8ECCC"/>
    </a:custClr>
    <a:custClr>
      <a:srgbClr val="E4D5E7"/>
    </a:custClr>
  </a:custClr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A9B94690DB3F45AE3DA36684B2D06B" ma:contentTypeVersion="13" ma:contentTypeDescription="Create a new document." ma:contentTypeScope="" ma:versionID="13f3669dd6c50e51fb3941bccd75d400">
  <xsd:schema xmlns:xsd="http://www.w3.org/2001/XMLSchema" xmlns:xs="http://www.w3.org/2001/XMLSchema" xmlns:p="http://schemas.microsoft.com/office/2006/metadata/properties" xmlns:ns2="a9cd1417-08b5-4faa-ba7f-af38765fd1c4" xmlns:ns3="d78da201-169e-438a-aaa3-9e269bf436e5" targetNamespace="http://schemas.microsoft.com/office/2006/metadata/properties" ma:root="true" ma:fieldsID="860b9cf8632aaa90739e77bf5c3d954d" ns2:_="" ns3:_="">
    <xsd:import namespace="a9cd1417-08b5-4faa-ba7f-af38765fd1c4"/>
    <xsd:import namespace="d78da201-169e-438a-aaa3-9e269bf436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d1417-08b5-4faa-ba7f-af38765fd1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8da201-169e-438a-aaa3-9e269bf436e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158BD3-4250-40C8-B521-02E9E069C03F}">
  <ds:schemaRefs>
    <ds:schemaRef ds:uri="http://purl.org/dc/dcmitype/"/>
    <ds:schemaRef ds:uri="http://schemas.microsoft.com/office/infopath/2007/PartnerControls"/>
    <ds:schemaRef ds:uri="a9cd1417-08b5-4faa-ba7f-af38765fd1c4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78da201-169e-438a-aaa3-9e269bf436e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6BB0FBA-840C-4267-9F63-F58A85F927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cd1417-08b5-4faa-ba7f-af38765fd1c4"/>
    <ds:schemaRef ds:uri="d78da201-169e-438a-aaa3-9e269bf436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28F6E9-7161-4965-A4FE-D19934C8C4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14435</TotalTime>
  <Words>1961</Words>
  <Application>Microsoft Office PowerPoint</Application>
  <PresentationFormat>Widescreen</PresentationFormat>
  <Paragraphs>292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Lato</vt:lpstr>
      <vt:lpstr>Wingdings</vt:lpstr>
      <vt:lpstr>5_Custom Design</vt:lpstr>
      <vt:lpstr>Title slide - with image 2</vt:lpstr>
      <vt:lpstr>Main slide - image</vt:lpstr>
      <vt:lpstr>4_Custom Design</vt:lpstr>
      <vt:lpstr>1_Custom Design</vt:lpstr>
      <vt:lpstr>TITLE</vt:lpstr>
      <vt:lpstr>3_Custom Design</vt:lpstr>
      <vt:lpstr>2_Custom Design</vt:lpstr>
      <vt:lpstr>1_Office Theme</vt:lpstr>
      <vt:lpstr>London Career Hubs  Clare Ludlow –  Principal Project Officer GLA Careers</vt:lpstr>
      <vt:lpstr>The London Picture</vt:lpstr>
      <vt:lpstr> </vt:lpstr>
      <vt:lpstr>PowerPoint Presentation</vt:lpstr>
      <vt:lpstr> Funding for Careers Hubs   £11.1m planned investment over three years </vt:lpstr>
      <vt:lpstr>KEY MILESTONES, OUTPUTS AND RESULTS </vt:lpstr>
      <vt:lpstr>Gatsby Benchmarks</vt:lpstr>
      <vt:lpstr>London Career Hubs/ LEAN – Delivery Partners</vt:lpstr>
      <vt:lpstr>PowerPoint Presentation</vt:lpstr>
      <vt:lpstr>South London Careers Hub</vt:lpstr>
      <vt:lpstr>PowerPoint Presentation</vt:lpstr>
      <vt:lpstr>PowerPoint Presentation</vt:lpstr>
      <vt:lpstr>PowerPoint Presentation</vt:lpstr>
      <vt:lpstr>In South London we are aiming to</vt:lpstr>
      <vt:lpstr>We will achieve this by…</vt:lpstr>
      <vt:lpstr>There will be 8.5 member of staff helping to coordinate the Careers Hub</vt:lpstr>
      <vt:lpstr>PowerPoint Presentation</vt:lpstr>
      <vt:lpstr>For more information:</vt:lpstr>
      <vt:lpstr>PowerPoint Presentation</vt:lpstr>
      <vt:lpstr>PowerPoint Presentation</vt:lpstr>
      <vt:lpstr>PowerPoint Presentation</vt:lpstr>
      <vt:lpstr>PowerPoint Presentation</vt:lpstr>
      <vt:lpstr>Local London Careers Hub – East Incorporating the London Enterprise Adviser Network </vt:lpstr>
      <vt:lpstr>EAST London Enterprise Adviser Network  </vt:lpstr>
      <vt:lpstr>Careers Hubs</vt:lpstr>
      <vt:lpstr>Careers Hub Offer  </vt:lpstr>
      <vt:lpstr>Careers Hub Cont…..</vt:lpstr>
      <vt:lpstr>Careers Hub Offer  </vt:lpstr>
      <vt:lpstr>Moving Forward </vt:lpstr>
      <vt:lpstr>Central London</vt:lpstr>
      <vt:lpstr>Local Collaboration – London Central</vt:lpstr>
      <vt:lpstr>Local Collaboration – London Central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Yarham</dc:creator>
  <cp:lastModifiedBy>Peter OBrien</cp:lastModifiedBy>
  <cp:revision>258</cp:revision>
  <dcterms:created xsi:type="dcterms:W3CDTF">2021-06-30T06:31:50Z</dcterms:created>
  <dcterms:modified xsi:type="dcterms:W3CDTF">2021-11-18T13:40:39Z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0x01010073A9B94690DB3F45AE3DA36684B2D06B</vt:lpwstr>
  </property>
</Properties>
</file>