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2" r:id="rId2"/>
  </p:sldMasterIdLst>
  <p:notesMasterIdLst>
    <p:notesMasterId r:id="rId32"/>
  </p:notesMasterIdLst>
  <p:sldIdLst>
    <p:sldId id="256" r:id="rId3"/>
    <p:sldId id="286" r:id="rId4"/>
    <p:sldId id="293" r:id="rId5"/>
    <p:sldId id="258" r:id="rId6"/>
    <p:sldId id="290" r:id="rId7"/>
    <p:sldId id="277" r:id="rId8"/>
    <p:sldId id="274" r:id="rId9"/>
    <p:sldId id="257" r:id="rId10"/>
    <p:sldId id="275" r:id="rId11"/>
    <p:sldId id="309" r:id="rId12"/>
    <p:sldId id="262" r:id="rId13"/>
    <p:sldId id="291" r:id="rId14"/>
    <p:sldId id="294" r:id="rId15"/>
    <p:sldId id="295" r:id="rId16"/>
    <p:sldId id="296" r:id="rId17"/>
    <p:sldId id="298" r:id="rId18"/>
    <p:sldId id="310" r:id="rId19"/>
    <p:sldId id="299" r:id="rId20"/>
    <p:sldId id="306" r:id="rId21"/>
    <p:sldId id="300" r:id="rId22"/>
    <p:sldId id="301" r:id="rId23"/>
    <p:sldId id="302" r:id="rId24"/>
    <p:sldId id="303" r:id="rId25"/>
    <p:sldId id="304" r:id="rId26"/>
    <p:sldId id="305" r:id="rId27"/>
    <p:sldId id="308" r:id="rId28"/>
    <p:sldId id="307" r:id="rId29"/>
    <p:sldId id="261" r:id="rId30"/>
    <p:sldId id="281" r:id="rId3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10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orient="horz" pos="119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pos="158">
          <p15:clr>
            <a:srgbClr val="A4A3A4"/>
          </p15:clr>
        </p15:guide>
        <p15:guide id="7" pos="5602">
          <p15:clr>
            <a:srgbClr val="A4A3A4"/>
          </p15:clr>
        </p15:guide>
        <p15:guide id="8" pos="2835">
          <p15:clr>
            <a:srgbClr val="A4A3A4"/>
          </p15:clr>
        </p15:guide>
        <p15:guide id="9" pos="2925">
          <p15:clr>
            <a:srgbClr val="A4A3A4"/>
          </p15:clr>
        </p15:guide>
        <p15:guide id="10" pos="2880">
          <p15:clr>
            <a:srgbClr val="A4A3A4"/>
          </p15:clr>
        </p15:guide>
        <p15:guide id="11" pos="2018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3742">
          <p15:clr>
            <a:srgbClr val="A4A3A4"/>
          </p15:clr>
        </p15:guide>
        <p15:guide id="15" pos="3833">
          <p15:clr>
            <a:srgbClr val="A4A3A4"/>
          </p15:clr>
        </p15:guide>
        <p15:guide id="16" pos="19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486"/>
    <a:srgbClr val="003893"/>
    <a:srgbClr val="E1E8F7"/>
    <a:srgbClr val="33BBB1"/>
    <a:srgbClr val="A25BA0"/>
    <a:srgbClr val="0091C9"/>
    <a:srgbClr val="4F81BD"/>
    <a:srgbClr val="0072C6"/>
    <a:srgbClr val="04AAA2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10" autoAdjust="0"/>
    <p:restoredTop sz="96287" autoAdjust="0"/>
  </p:normalViewPr>
  <p:slideViewPr>
    <p:cSldViewPr showGuides="1">
      <p:cViewPr varScale="1">
        <p:scale>
          <a:sx n="60" d="100"/>
          <a:sy n="60" d="100"/>
        </p:scale>
        <p:origin x="-1208" y="-68"/>
      </p:cViewPr>
      <p:guideLst>
        <p:guide orient="horz" pos="4110"/>
        <p:guide orient="horz" pos="4201"/>
        <p:guide orient="horz" pos="4020"/>
        <p:guide orient="horz" pos="119"/>
        <p:guide orient="horz" pos="845"/>
        <p:guide pos="158"/>
        <p:guide pos="5602"/>
        <p:guide pos="2835"/>
        <p:guide pos="2925"/>
        <p:guide pos="2880"/>
        <p:guide pos="2018"/>
        <p:guide pos="1973"/>
        <p:guide pos="3787"/>
        <p:guide pos="3742"/>
        <p:guide pos="3833"/>
        <p:guide pos="19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48"/>
    </p:cViewPr>
  </p:sorterViewPr>
  <p:notesViewPr>
    <p:cSldViewPr>
      <p:cViewPr varScale="1">
        <p:scale>
          <a:sx n="78" d="100"/>
          <a:sy n="78" d="100"/>
        </p:scale>
        <p:origin x="1748" y="4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6506" tIns="48254" rIns="96506" bIns="4825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6506" tIns="48254" rIns="96506" bIns="48254" rtlCol="0"/>
          <a:lstStyle>
            <a:lvl1pPr algn="r">
              <a:defRPr sz="1300"/>
            </a:lvl1pPr>
          </a:lstStyle>
          <a:p>
            <a:fld id="{32B44091-A4D1-4654-AD67-10CC05CE485F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06" tIns="48254" rIns="96506" bIns="482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6506" tIns="48254" rIns="96506" bIns="482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6506" tIns="48254" rIns="96506" bIns="4825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6506" tIns="48254" rIns="96506" bIns="48254" rtlCol="0" anchor="b"/>
          <a:lstStyle>
            <a:lvl1pPr algn="r">
              <a:defRPr sz="1300"/>
            </a:lvl1pPr>
          </a:lstStyle>
          <a:p>
            <a:fld id="{5EF00A87-77B9-4372-8F89-E17ACE83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0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35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51520" y="1124744"/>
            <a:ext cx="8241688" cy="100811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600" baseline="0">
                <a:solidFill>
                  <a:srgbClr val="0072C6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4046" y="2204864"/>
            <a:ext cx="7344815" cy="504825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97" y="476672"/>
            <a:ext cx="1067159" cy="4320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9144000" cy="403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3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44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02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Transforming</a:t>
            </a:r>
            <a:r>
              <a:rPr lang="en-GB" i="1" baseline="0" dirty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52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66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4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049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652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03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Transforming</a:t>
            </a:r>
            <a:r>
              <a:rPr lang="en-GB" i="1" baseline="0" dirty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413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397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786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524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212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04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Transforming</a:t>
            </a:r>
            <a:r>
              <a:rPr lang="en-GB" i="1" baseline="0" dirty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56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60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56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421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1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4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05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Transforming</a:t>
            </a:r>
            <a:r>
              <a:rPr lang="en-GB" i="1" baseline="0" dirty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577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60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56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42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53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1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4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06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Transforming</a:t>
            </a:r>
            <a:r>
              <a:rPr lang="en-GB" i="1" baseline="0" dirty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520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07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Transforming</a:t>
            </a:r>
            <a:r>
              <a:rPr lang="en-GB" i="1" baseline="0" dirty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283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09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Transforming</a:t>
            </a:r>
            <a:r>
              <a:rPr lang="en-GB" i="1" baseline="0" dirty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793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68771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792" y="1660327"/>
            <a:ext cx="7848600" cy="5766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2C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50825" y="2275200"/>
            <a:ext cx="8642350" cy="4106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890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-1"/>
          <a:stretch/>
        </p:blipFill>
        <p:spPr>
          <a:xfrm>
            <a:off x="0" y="0"/>
            <a:ext cx="9136234" cy="109835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34000" y="648001"/>
            <a:ext cx="8658480" cy="980800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0072C6"/>
                </a:solidFill>
              </a:defRPr>
            </a:lvl1pPr>
            <a:lvl2pPr>
              <a:defRPr>
                <a:solidFill>
                  <a:srgbClr val="0072C6"/>
                </a:solidFill>
              </a:defRPr>
            </a:lvl2pPr>
            <a:lvl3pPr>
              <a:defRPr>
                <a:solidFill>
                  <a:srgbClr val="0072C6"/>
                </a:solidFill>
              </a:defRPr>
            </a:lvl3pPr>
            <a:lvl4pPr>
              <a:defRPr>
                <a:solidFill>
                  <a:srgbClr val="0072C6"/>
                </a:solidFill>
              </a:defRPr>
            </a:lvl4pPr>
            <a:lvl5pPr>
              <a:defRPr>
                <a:solidFill>
                  <a:srgbClr val="0072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824" y="1659600"/>
            <a:ext cx="8641655" cy="4321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293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8259-6466-426D-95F7-C7EA96D65B91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B438-70F9-4E01-BF43-54F167DA6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582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48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17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26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914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15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11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02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034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02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905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45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7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57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01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Transforming</a:t>
            </a:r>
            <a:r>
              <a:rPr lang="en-GB" i="1" baseline="0" dirty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38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8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55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79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642350" cy="5473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5888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3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750" r:id="rId7"/>
    <p:sldLayoutId id="2147483751" r:id="rId8"/>
    <p:sldLayoutId id="2147483752" r:id="rId9"/>
    <p:sldLayoutId id="2147483753" r:id="rId10"/>
    <p:sldLayoutId id="2147483657" r:id="rId11"/>
    <p:sldLayoutId id="2147483766" r:id="rId12"/>
    <p:sldLayoutId id="2147483767" r:id="rId13"/>
    <p:sldLayoutId id="2147483768" r:id="rId14"/>
    <p:sldLayoutId id="2147483769" r:id="rId15"/>
    <p:sldLayoutId id="2147483658" r:id="rId16"/>
    <p:sldLayoutId id="2147483754" r:id="rId17"/>
    <p:sldLayoutId id="2147483755" r:id="rId18"/>
    <p:sldLayoutId id="2147483756" r:id="rId19"/>
    <p:sldLayoutId id="2147483757" r:id="rId20"/>
    <p:sldLayoutId id="2147483659" r:id="rId21"/>
    <p:sldLayoutId id="2147483758" r:id="rId22"/>
    <p:sldLayoutId id="2147483759" r:id="rId23"/>
    <p:sldLayoutId id="2147483760" r:id="rId24"/>
    <p:sldLayoutId id="2147483761" r:id="rId25"/>
    <p:sldLayoutId id="2147483660" r:id="rId26"/>
    <p:sldLayoutId id="2147483762" r:id="rId27"/>
    <p:sldLayoutId id="2147483763" r:id="rId28"/>
    <p:sldLayoutId id="2147483764" r:id="rId29"/>
    <p:sldLayoutId id="2147483765" r:id="rId30"/>
    <p:sldLayoutId id="2147483661" r:id="rId31"/>
    <p:sldLayoutId id="2147483689" r:id="rId32"/>
    <p:sldLayoutId id="2147483691" r:id="rId33"/>
    <p:sldLayoutId id="2147483737" r:id="rId34"/>
    <p:sldLayoutId id="2147483749" r:id="rId35"/>
    <p:sldLayoutId id="2147483771" r:id="rId36"/>
  </p:sldLayoutIdLst>
  <p:hf hdr="0" ftr="0" dt="0"/>
  <p:txStyles>
    <p:titleStyle>
      <a:lvl1pPr algn="l" defTabSz="914400" rtl="0" eaLnBrk="1" latinLnBrk="0" hangingPunct="1">
        <a:spcBef>
          <a:spcPts val="60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80962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0795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00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IuzhQ_ptY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-J2ZAY7kos" TargetMode="Externa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-yO7gXtQ_h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1E8F7"/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04" y="908720"/>
            <a:ext cx="82416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picture for children and young people </a:t>
            </a:r>
            <a:br>
              <a:rPr lang="en-GB" dirty="0"/>
            </a:br>
            <a:r>
              <a:rPr lang="en-GB" dirty="0"/>
              <a:t>with mental health needs in London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/>
              <a:t/>
            </a:r>
            <a:br>
              <a:rPr lang="en-GB" sz="27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2181" y="2168860"/>
            <a:ext cx="7344815" cy="1152128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GB" sz="6400" b="1" dirty="0"/>
          </a:p>
          <a:p>
            <a:pPr algn="ctr"/>
            <a:r>
              <a:rPr lang="en-GB" sz="6400" b="1" dirty="0"/>
              <a:t>Supporting the mental health of Londoners: A joint GLA and London Councils Member and officer event 11</a:t>
            </a:r>
            <a:r>
              <a:rPr lang="en-GB" sz="6400" b="1" baseline="30000" dirty="0"/>
              <a:t>th</a:t>
            </a:r>
            <a:r>
              <a:rPr lang="en-GB" sz="6400" b="1" dirty="0"/>
              <a:t> July 2016</a:t>
            </a:r>
          </a:p>
          <a:p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3339098"/>
            <a:ext cx="3209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4725144"/>
            <a:ext cx="5040560" cy="16004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1E8F7"/>
              </a:gs>
              <a:gs pos="100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6"/>
                </a:solidFill>
              </a:rPr>
              <a:t>Dr Ann York</a:t>
            </a:r>
          </a:p>
          <a:p>
            <a:endParaRPr lang="en-GB" sz="1400" b="1" dirty="0">
              <a:solidFill>
                <a:schemeClr val="accent6"/>
              </a:solidFill>
            </a:endParaRPr>
          </a:p>
          <a:p>
            <a:r>
              <a:rPr lang="en-GB" sz="1400" b="1" dirty="0">
                <a:solidFill>
                  <a:schemeClr val="accent6"/>
                </a:solidFill>
              </a:rPr>
              <a:t>Child and Adolescent Psychiatrist and Clinical Advisor</a:t>
            </a:r>
          </a:p>
          <a:p>
            <a:endParaRPr lang="en-GB" sz="1400" b="1" dirty="0">
              <a:solidFill>
                <a:schemeClr val="accent6"/>
              </a:solidFill>
            </a:endParaRPr>
          </a:p>
          <a:p>
            <a:r>
              <a:rPr lang="en-GB" sz="1400" b="1" dirty="0">
                <a:solidFill>
                  <a:schemeClr val="accent6"/>
                </a:solidFill>
              </a:rPr>
              <a:t>Child and Young People’s Mental Health and Well-Being Programme, Healthy London Partnership</a:t>
            </a:r>
          </a:p>
          <a:p>
            <a:endParaRPr lang="en-GB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51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Schools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Building resilience, identifying difficulties, supporting mental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07505" y="1196478"/>
            <a:ext cx="8784975" cy="56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7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is happening to support young people with mental health problems in London?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78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6632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5D5E60"/>
                </a:solidFill>
                <a:latin typeface="Frutiger-Bold"/>
              </a:rPr>
              <a:t>Healthy London Partnership – </a:t>
            </a:r>
          </a:p>
          <a:p>
            <a:r>
              <a:rPr lang="en-GB" b="1" dirty="0">
                <a:solidFill>
                  <a:srgbClr val="5D5E60"/>
                </a:solidFill>
                <a:latin typeface="Frutiger-Bold"/>
              </a:rPr>
              <a:t>Children and Young People’s programme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692696"/>
            <a:ext cx="4271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A21E58"/>
                </a:solidFill>
                <a:latin typeface="Frutiger-Roman"/>
              </a:rPr>
              <a:t>Children’s services in London: </a:t>
            </a:r>
            <a:r>
              <a:rPr lang="en-GB" i="1" dirty="0">
                <a:solidFill>
                  <a:srgbClr val="A21E58"/>
                </a:solidFill>
                <a:latin typeface="Frutiger-Italic"/>
              </a:rPr>
              <a:t>Key facts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75529"/>
            <a:ext cx="9083998" cy="563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34" y="3664957"/>
            <a:ext cx="1476654" cy="93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90402" y="3642098"/>
            <a:ext cx="1348663" cy="45719"/>
          </a:xfrm>
          <a:prstGeom prst="rect">
            <a:avLst/>
          </a:prstGeom>
          <a:solidFill>
            <a:srgbClr val="4B6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A21E5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07764" y="692696"/>
            <a:ext cx="236236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664" y="1096288"/>
            <a:ext cx="20882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A21E58"/>
                </a:solidFill>
                <a:latin typeface="TrajanPro-Bold"/>
              </a:rPr>
              <a:t>8.2 million</a:t>
            </a:r>
          </a:p>
          <a:p>
            <a:pPr algn="ctr"/>
            <a:r>
              <a:rPr lang="en-GB" sz="1200" dirty="0">
                <a:solidFill>
                  <a:srgbClr val="5D5E60"/>
                </a:solidFill>
                <a:latin typeface="Frutiger-Roman"/>
              </a:rPr>
              <a:t>people live in London</a:t>
            </a:r>
          </a:p>
          <a:p>
            <a:pPr algn="ctr"/>
            <a:r>
              <a:rPr lang="en-GB" sz="1200" dirty="0">
                <a:solidFill>
                  <a:srgbClr val="5D5E60"/>
                </a:solidFill>
                <a:latin typeface="Frutiger-Roman"/>
              </a:rPr>
              <a:t>of which</a:t>
            </a:r>
          </a:p>
        </p:txBody>
      </p:sp>
      <p:sp>
        <p:nvSpPr>
          <p:cNvPr id="9" name="Rectangle 8"/>
          <p:cNvSpPr/>
          <p:nvPr/>
        </p:nvSpPr>
        <p:spPr>
          <a:xfrm>
            <a:off x="2322494" y="1916832"/>
            <a:ext cx="2753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A21E58"/>
                </a:solidFill>
                <a:latin typeface="TrajanPro-Bold"/>
              </a:rPr>
              <a:t>2,049,576</a:t>
            </a:r>
          </a:p>
          <a:p>
            <a:r>
              <a:rPr lang="en-GB" sz="1200" dirty="0">
                <a:solidFill>
                  <a:srgbClr val="5D5E60"/>
                </a:solidFill>
                <a:latin typeface="Frutiger-Roman"/>
              </a:rPr>
              <a:t>are children aged 0-19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1800" y="4254187"/>
            <a:ext cx="1296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  <a:latin typeface="TrajanPro-Bold"/>
              </a:rPr>
              <a:t>134,186</a:t>
            </a:r>
          </a:p>
          <a:p>
            <a:pPr algn="ctr"/>
            <a:r>
              <a:rPr lang="en-GB" sz="1100" b="1" dirty="0">
                <a:solidFill>
                  <a:srgbClr val="000000"/>
                </a:solidFill>
                <a:latin typeface="Frutiger-Bold"/>
              </a:rPr>
              <a:t>live births in</a:t>
            </a:r>
          </a:p>
          <a:p>
            <a:pPr algn="ctr"/>
            <a:r>
              <a:rPr lang="en-GB" sz="1100" b="1" dirty="0">
                <a:solidFill>
                  <a:srgbClr val="000000"/>
                </a:solidFill>
                <a:latin typeface="Frutiger-Bold"/>
              </a:rPr>
              <a:t>London in 2012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6275" y="2623867"/>
            <a:ext cx="17997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A21E58"/>
                </a:solidFill>
                <a:latin typeface="Calisto MT" panose="02040603050505030304" pitchFamily="18" charset="0"/>
              </a:rPr>
              <a:t>600,000</a:t>
            </a:r>
          </a:p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of London’s children</a:t>
            </a:r>
          </a:p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live in poverty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254" y="2150854"/>
            <a:ext cx="1584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Mental Health conditions affect</a:t>
            </a:r>
          </a:p>
          <a:p>
            <a:pPr algn="ctr"/>
            <a:r>
              <a:rPr lang="en-GB" sz="3600" dirty="0">
                <a:solidFill>
                  <a:srgbClr val="A21E58"/>
                </a:solidFill>
                <a:latin typeface="StencilStd"/>
              </a:rPr>
              <a:t>1 in 8</a:t>
            </a:r>
          </a:p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Children</a:t>
            </a:r>
          </a:p>
          <a:p>
            <a:pPr algn="ctr"/>
            <a:endParaRPr lang="en-GB" sz="1200" b="1" dirty="0">
              <a:solidFill>
                <a:srgbClr val="5D5E60"/>
              </a:solidFill>
              <a:latin typeface="Frutiger-Bold"/>
            </a:endParaRPr>
          </a:p>
          <a:p>
            <a:pPr algn="ctr"/>
            <a:endParaRPr lang="en-GB" sz="1200" b="1" dirty="0">
              <a:solidFill>
                <a:srgbClr val="5D5E60"/>
              </a:solidFill>
              <a:latin typeface="Frutiger-Bold"/>
            </a:endParaRPr>
          </a:p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Emotional and</a:t>
            </a:r>
          </a:p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behavioural</a:t>
            </a:r>
          </a:p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problems affect</a:t>
            </a:r>
          </a:p>
          <a:p>
            <a:pPr algn="ctr"/>
            <a:r>
              <a:rPr lang="en-GB" sz="3600" dirty="0">
                <a:solidFill>
                  <a:srgbClr val="A21E58"/>
                </a:solidFill>
                <a:latin typeface="StencilStd"/>
              </a:rPr>
              <a:t>1 in 5</a:t>
            </a:r>
          </a:p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Children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79802" y="1486525"/>
            <a:ext cx="2380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A21E58"/>
                </a:solidFill>
              </a:rPr>
              <a:t>20%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of 4-year-olds are overweight or obese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73859" y="4111728"/>
            <a:ext cx="1420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prstClr val="white"/>
                </a:solidFill>
              </a:rPr>
              <a:t>25% </a:t>
            </a:r>
            <a:r>
              <a:rPr lang="en-GB" sz="1100" b="1" dirty="0">
                <a:solidFill>
                  <a:prstClr val="white"/>
                </a:solidFill>
              </a:rPr>
              <a:t>of 15-year-olds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76056" y="4333532"/>
            <a:ext cx="992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prstClr val="white">
                    <a:lumMod val="50000"/>
                  </a:prstClr>
                </a:solidFill>
              </a:rPr>
              <a:t>First smoked</a:t>
            </a:r>
            <a:endParaRPr lang="en-GB" sz="105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60032" y="4553381"/>
            <a:ext cx="1666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prstClr val="white"/>
                </a:solidFill>
              </a:rPr>
              <a:t>AGED 13 </a:t>
            </a:r>
            <a:r>
              <a:rPr lang="en-GB" sz="1400" dirty="0">
                <a:solidFill>
                  <a:prstClr val="white"/>
                </a:solidFill>
              </a:rPr>
              <a:t>or younger</a:t>
            </a:r>
            <a:endParaRPr lang="en-GB" sz="1050" dirty="0">
              <a:solidFill>
                <a:prstClr val="white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02" y="5027735"/>
            <a:ext cx="1426385" cy="142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580112" y="5227265"/>
            <a:ext cx="631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prstClr val="white"/>
                </a:solidFill>
              </a:rPr>
              <a:t>40%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09808" y="5532090"/>
            <a:ext cx="9927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>
                <a:solidFill>
                  <a:prstClr val="black"/>
                </a:solidFill>
              </a:rPr>
              <a:t>of 15-year-olds</a:t>
            </a:r>
          </a:p>
          <a:p>
            <a:r>
              <a:rPr lang="en-GB" sz="900" b="1" dirty="0">
                <a:solidFill>
                  <a:prstClr val="black"/>
                </a:solidFill>
              </a:rPr>
              <a:t>drink alcohol</a:t>
            </a:r>
          </a:p>
          <a:p>
            <a:r>
              <a:rPr lang="en-GB" sz="900" b="1" dirty="0">
                <a:solidFill>
                  <a:prstClr val="black"/>
                </a:solidFill>
              </a:rPr>
              <a:t>once a week</a:t>
            </a:r>
            <a:endParaRPr lang="en-GB" sz="900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94719"/>
            <a:ext cx="840644" cy="84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247726" y="4091588"/>
            <a:ext cx="108243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LESS THAN HALF</a:t>
            </a:r>
          </a:p>
          <a:p>
            <a:pPr algn="ctr"/>
            <a:r>
              <a:rPr lang="en-GB" sz="1200" b="1" dirty="0">
                <a:solidFill>
                  <a:prstClr val="white"/>
                </a:solidFill>
              </a:rPr>
              <a:t>of 11-15</a:t>
            </a:r>
          </a:p>
          <a:p>
            <a:pPr algn="ctr"/>
            <a:r>
              <a:rPr lang="en-GB" sz="1200" b="1" dirty="0">
                <a:solidFill>
                  <a:prstClr val="white"/>
                </a:solidFill>
              </a:rPr>
              <a:t>year olds do</a:t>
            </a:r>
          </a:p>
          <a:p>
            <a:pPr algn="ctr"/>
            <a:r>
              <a:rPr lang="en-GB" sz="1200" b="1" dirty="0">
                <a:solidFill>
                  <a:prstClr val="white"/>
                </a:solidFill>
              </a:rPr>
              <a:t>an hour of</a:t>
            </a:r>
          </a:p>
          <a:p>
            <a:pPr algn="ctr"/>
            <a:r>
              <a:rPr lang="en-GB" sz="1200" b="1" dirty="0">
                <a:solidFill>
                  <a:prstClr val="white"/>
                </a:solidFill>
              </a:rPr>
              <a:t>exercise each</a:t>
            </a:r>
          </a:p>
          <a:p>
            <a:pPr algn="ctr"/>
            <a:r>
              <a:rPr lang="en-GB" sz="1200" b="1" dirty="0">
                <a:solidFill>
                  <a:prstClr val="white"/>
                </a:solidFill>
              </a:rPr>
              <a:t>day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2160" y="5746030"/>
            <a:ext cx="11269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20% </a:t>
            </a:r>
          </a:p>
          <a:p>
            <a:pPr algn="ctr"/>
            <a:r>
              <a:rPr lang="en-GB" sz="1200" dirty="0">
                <a:solidFill>
                  <a:prstClr val="white"/>
                </a:solidFill>
              </a:rPr>
              <a:t>of 13-year-olds</a:t>
            </a:r>
          </a:p>
          <a:p>
            <a:pPr algn="ctr"/>
            <a:r>
              <a:rPr lang="en-GB" sz="1200" dirty="0">
                <a:solidFill>
                  <a:prstClr val="white"/>
                </a:solidFill>
              </a:rPr>
              <a:t>drink alcohol</a:t>
            </a:r>
          </a:p>
          <a:p>
            <a:pPr algn="ctr"/>
            <a:r>
              <a:rPr lang="en-GB" sz="1200" dirty="0">
                <a:solidFill>
                  <a:prstClr val="white"/>
                </a:solidFill>
              </a:rPr>
              <a:t>once a week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321049" y="260648"/>
            <a:ext cx="3636172" cy="817189"/>
            <a:chOff x="5508104" y="142694"/>
            <a:chExt cx="3636172" cy="817189"/>
          </a:xfrm>
        </p:grpSpPr>
        <p:pic>
          <p:nvPicPr>
            <p:cNvPr id="1033" name="Picture 9" descr="R:\CB N Drive\5.0 Transformation\Healthy London Partnership\00 Programmes\02 CYP\04 Communications\CYP graphics\white-teen-bo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88640"/>
              <a:ext cx="505426" cy="771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R:\CB N Drive\5.0 Transformation\Healthy London Partnership\00 Programmes\02 CYP\04 Communications\CYP graphics\black-woman-w-chil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008" y="142694"/>
              <a:ext cx="899786" cy="817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R:\CB N Drive\5.0 Transformation\Healthy London Partnership\00 Programmes\02 CYP\04 Communications\CYP graphics\white-woman-w-pram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514" y="188640"/>
              <a:ext cx="975761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R:\CB N Drive\5.0 Transformation\Healthy London Partnership\00 Programmes\02 CYP\04 Communications\CYP graphics\white-teen-brunette-girl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207" y="198776"/>
              <a:ext cx="523569" cy="70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R:\CB N Drive\5.0 Transformation\Healthy London Partnership\00 Programmes\02 CYP\04 Communications\CYP graphics\white-woman-w-child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739" y="188641"/>
              <a:ext cx="465212" cy="74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R:\CB N Drive\5.0 Transformation\Healthy London Partnership\00 Programmes\02 CYP\04 Communications\CYP graphics\black-man-w-pram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5345" y="173782"/>
              <a:ext cx="1028931" cy="759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7" t="37124" r="29391" b="50249"/>
          <a:stretch/>
        </p:blipFill>
        <p:spPr bwMode="auto">
          <a:xfrm>
            <a:off x="4860032" y="3114680"/>
            <a:ext cx="15425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688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13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980" y="188640"/>
            <a:ext cx="8916515" cy="540000"/>
          </a:xfrm>
        </p:spPr>
        <p:txBody>
          <a:bodyPr>
            <a:noAutofit/>
          </a:bodyPr>
          <a:lstStyle/>
          <a:p>
            <a:r>
              <a:rPr lang="en-GB" sz="3000" dirty="0"/>
              <a:t>London Health Commission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9" y="951297"/>
            <a:ext cx="2483767" cy="35495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06" y="1556792"/>
            <a:ext cx="2501922" cy="3542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19" y="1988840"/>
            <a:ext cx="2220849" cy="354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78" y="2420888"/>
            <a:ext cx="2510218" cy="3542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5858688"/>
            <a:ext cx="74765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sz="2400" b="1" dirty="0">
                <a:solidFill>
                  <a:srgbClr val="0070C0"/>
                </a:solidFill>
                <a:cs typeface="Arial" pitchFamily="34" charset="0"/>
              </a:rPr>
              <a:t>Healthy London Partnership – </a:t>
            </a:r>
          </a:p>
          <a:p>
            <a:pPr>
              <a:buClr>
                <a:srgbClr val="800000"/>
              </a:buClr>
            </a:pPr>
            <a:r>
              <a:rPr lang="en-US" sz="2400" b="1" dirty="0">
                <a:solidFill>
                  <a:srgbClr val="0070C0"/>
                </a:solidFill>
                <a:cs typeface="Arial" pitchFamily="34" charset="0"/>
              </a:rPr>
              <a:t>The delivery arm of the London Health Commission</a:t>
            </a:r>
          </a:p>
        </p:txBody>
      </p:sp>
      <p:sp>
        <p:nvSpPr>
          <p:cNvPr id="13" name="Title 9"/>
          <p:cNvSpPr txBox="1">
            <a:spLocks/>
          </p:cNvSpPr>
          <p:nvPr/>
        </p:nvSpPr>
        <p:spPr>
          <a:xfrm>
            <a:off x="403225" y="341313"/>
            <a:ext cx="8642350" cy="5037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94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791815"/>
          </a:xfrm>
          <a:solidFill>
            <a:srgbClr val="0072C6"/>
          </a:solidFill>
        </p:spPr>
        <p:txBody>
          <a:bodyPr anchor="ctr">
            <a:noAutofit/>
          </a:bodyPr>
          <a:lstStyle/>
          <a:p>
            <a:pPr algn="ctr"/>
            <a:r>
              <a:rPr lang="en-GB" sz="3000" dirty="0"/>
              <a:t>Goal – London to be world’s healthiest global city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14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932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908720"/>
            <a:ext cx="806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10 programme aims from London Health Commission</a:t>
            </a:r>
          </a:p>
        </p:txBody>
      </p:sp>
    </p:spTree>
    <p:extLst>
      <p:ext uri="{BB962C8B-B14F-4D97-AF65-F5344CB8AC3E}">
        <p14:creationId xmlns:p14="http://schemas.microsoft.com/office/powerpoint/2010/main" val="3885922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1009692"/>
          </a:xfrm>
        </p:spPr>
        <p:txBody>
          <a:bodyPr>
            <a:noAutofit/>
          </a:bodyPr>
          <a:lstStyle/>
          <a:p>
            <a:r>
              <a:rPr lang="en-GB" sz="3400" dirty="0"/>
              <a:t>Each SPG and majority CCGs have lead for CYP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7F7A4AC-F8A7-4DE7-9B80-889D784440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4624"/>
            <a:ext cx="7384189" cy="554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927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75791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GB" sz="3000" dirty="0"/>
              <a:t>CYP Mental Health and Well Being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16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908720"/>
            <a:ext cx="4465191" cy="5642198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300" dirty="0"/>
              <a:t>Supporting CCGs in developing  and implementing local CAMHS transformation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300" dirty="0"/>
              <a:t>Producing guidance and pathway for crisis care in conjunction with U and E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300" dirty="0"/>
              <a:t>Delivering workshops on specific areas of concern – eating disorders/learning difficulties/data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300" dirty="0"/>
              <a:t>Working with DCO team to support assurance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300" dirty="0"/>
              <a:t>Working with voluntary sector to support collaboration with CCGs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300" dirty="0"/>
              <a:t>Team expertise expanding –  Clinical Advisor, Steve Ryan, CAMHS commissioners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300" dirty="0"/>
              <a:t>Future work</a:t>
            </a:r>
          </a:p>
          <a:p>
            <a:pPr marL="571500" lvl="1">
              <a:spcBef>
                <a:spcPts val="0"/>
              </a:spcBef>
            </a:pPr>
            <a:r>
              <a:rPr lang="en-GB" sz="3300" dirty="0"/>
              <a:t>Continue to support CCGs</a:t>
            </a:r>
          </a:p>
          <a:p>
            <a:pPr marL="571500" lvl="1">
              <a:spcBef>
                <a:spcPts val="0"/>
              </a:spcBef>
            </a:pPr>
            <a:r>
              <a:rPr lang="en-GB" sz="3300" dirty="0"/>
              <a:t>Develop KPIs and informatics solutions</a:t>
            </a:r>
          </a:p>
          <a:p>
            <a:pPr marL="571500" lvl="1">
              <a:spcBef>
                <a:spcPts val="0"/>
              </a:spcBef>
            </a:pPr>
            <a:r>
              <a:rPr lang="en-GB" sz="3300" dirty="0"/>
              <a:t>Linking in and supporting IAPT</a:t>
            </a:r>
          </a:p>
          <a:p>
            <a:pPr marL="571500" lvl="1">
              <a:spcBef>
                <a:spcPts val="0"/>
              </a:spcBef>
            </a:pPr>
            <a:r>
              <a:rPr lang="en-GB" sz="3300" dirty="0"/>
              <a:t>Learning Disability/ASD</a:t>
            </a:r>
          </a:p>
          <a:p>
            <a:pPr marL="571500" lvl="1">
              <a:spcBef>
                <a:spcPts val="0"/>
              </a:spcBef>
            </a:pPr>
            <a:r>
              <a:rPr lang="en-GB" sz="3300" dirty="0"/>
              <a:t>Transition to adult services</a:t>
            </a:r>
          </a:p>
          <a:p>
            <a:pPr marL="571500" lvl="1">
              <a:spcBef>
                <a:spcPts val="0"/>
              </a:spcBef>
            </a:pPr>
            <a:r>
              <a:rPr lang="en-GB" sz="3300" dirty="0"/>
              <a:t>Working with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50" y="908720"/>
            <a:ext cx="4118638" cy="5642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948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in schools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66470" y="1412776"/>
            <a:ext cx="2808288" cy="212028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E32486"/>
                </a:solidFill>
              </a:rPr>
              <a:t>a universal approach to mental health promotion, emotional wellbeing and resilience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classroom and group interventions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targeted support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E32486"/>
                </a:solidFill>
              </a:rPr>
              <a:t>Jointly commissioned by Camden CCG and Camden Council CSF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Provided by the Tavistock &amp; Portman NHS FT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E32486"/>
                </a:solidFill>
              </a:rPr>
              <a:t>A named CAMHS practitioner for every maintained mainstream school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Differentiated model of CAMHS outreach tailored to each school’s needs</a:t>
            </a:r>
          </a:p>
          <a:p>
            <a:pPr>
              <a:lnSpc>
                <a:spcPct val="90000"/>
              </a:lnSpc>
            </a:pPr>
            <a:endParaRPr lang="en-GB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Example in Camden…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fld id="{8FC524A1-7B6A-464D-B8BC-8FE2E057339E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/>
              <a:t>17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97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50825" y="1052736"/>
            <a:ext cx="8642350" cy="58052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30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>
                <a:cs typeface="Arial" panose="020B0604020202020204" pitchFamily="34" charset="0"/>
              </a:rPr>
              <a:t>London CCGs developed 32 CAMHS Transformation Plans in 2015</a:t>
            </a:r>
          </a:p>
          <a:p>
            <a:pPr marL="0" indent="0">
              <a:buNone/>
            </a:pPr>
            <a:endParaRPr lang="en-GB" sz="30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>
                <a:cs typeface="Arial" panose="020B0604020202020204" pitchFamily="34" charset="0"/>
              </a:rPr>
              <a:t>Each plan outlined between 5 and 20 priorities for delivery in 2015/2016</a:t>
            </a:r>
          </a:p>
          <a:p>
            <a:endParaRPr lang="en-GB" sz="30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>
                <a:cs typeface="Arial" panose="020B0604020202020204" pitchFamily="34" charset="0"/>
              </a:rPr>
              <a:t>Jointly developed between health, local authorities, children, young people and parents, schools, third sector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solidFill>
            <a:srgbClr val="0072C6"/>
          </a:solidFill>
        </p:spPr>
        <p:txBody>
          <a:bodyPr>
            <a:noAutofit/>
          </a:bodyPr>
          <a:lstStyle/>
          <a:p>
            <a:r>
              <a:rPr lang="en-US" sz="3000" dirty="0">
                <a:latin typeface="+mn-lt"/>
              </a:rPr>
              <a:t>CAMHS Transformation Plans</a:t>
            </a:r>
            <a:endParaRPr lang="en-US" sz="3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35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93583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en-GB" sz="3000" dirty="0">
                <a:latin typeface="+mn-lt"/>
              </a:rPr>
              <a:t>Top three investments (Q4  spend) in London’s 32 CAMHS Transformation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78817" y="1309450"/>
            <a:ext cx="6265391" cy="539856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GB" sz="3300" dirty="0">
                <a:solidFill>
                  <a:srgbClr val="E32486"/>
                </a:solidFill>
                <a:cs typeface="Arial" panose="020B0604020202020204" pitchFamily="34" charset="0"/>
              </a:rPr>
              <a:t>Eating disorders (24)</a:t>
            </a:r>
          </a:p>
          <a:p>
            <a:pPr>
              <a:spcBef>
                <a:spcPts val="0"/>
              </a:spcBef>
            </a:pPr>
            <a:r>
              <a:rPr lang="en-GB" sz="3300" dirty="0">
                <a:cs typeface="Arial" panose="020B0604020202020204" pitchFamily="34" charset="0"/>
              </a:rPr>
              <a:t>CAMHS Access including Hubs and SPOA (19)</a:t>
            </a:r>
          </a:p>
          <a:p>
            <a:pPr>
              <a:spcBef>
                <a:spcPts val="0"/>
              </a:spcBef>
            </a:pPr>
            <a:r>
              <a:rPr lang="en-GB" sz="3300" dirty="0">
                <a:solidFill>
                  <a:srgbClr val="E32486"/>
                </a:solidFill>
                <a:cs typeface="Arial" panose="020B0604020202020204" pitchFamily="34" charset="0"/>
              </a:rPr>
              <a:t>Schools (10)</a:t>
            </a:r>
          </a:p>
          <a:p>
            <a:pPr>
              <a:spcBef>
                <a:spcPts val="0"/>
              </a:spcBef>
            </a:pPr>
            <a:r>
              <a:rPr lang="en-GB" sz="3300" dirty="0">
                <a:cs typeface="Arial" panose="020B0604020202020204" pitchFamily="34" charset="0"/>
              </a:rPr>
              <a:t>Learning/neuro disability and ASD (12)</a:t>
            </a:r>
          </a:p>
          <a:p>
            <a:pPr>
              <a:spcBef>
                <a:spcPts val="0"/>
              </a:spcBef>
            </a:pPr>
            <a:r>
              <a:rPr lang="en-GB" sz="3300" dirty="0">
                <a:solidFill>
                  <a:srgbClr val="E32486"/>
                </a:solidFill>
                <a:cs typeface="Arial" panose="020B0604020202020204" pitchFamily="34" charset="0"/>
              </a:rPr>
              <a:t>Crisis (7)</a:t>
            </a:r>
          </a:p>
          <a:p>
            <a:pPr>
              <a:spcBef>
                <a:spcPts val="0"/>
              </a:spcBef>
            </a:pPr>
            <a:r>
              <a:rPr lang="en-GB" sz="3300" dirty="0">
                <a:cs typeface="Arial" panose="020B0604020202020204" pitchFamily="34" charset="0"/>
              </a:rPr>
              <a:t>Upstream/drop-in (4)</a:t>
            </a:r>
          </a:p>
          <a:p>
            <a:pPr>
              <a:spcBef>
                <a:spcPts val="0"/>
              </a:spcBef>
            </a:pPr>
            <a:r>
              <a:rPr lang="en-GB" sz="3300" dirty="0">
                <a:solidFill>
                  <a:srgbClr val="E32486"/>
                </a:solidFill>
                <a:cs typeface="Arial" panose="020B0604020202020204" pitchFamily="34" charset="0"/>
              </a:rPr>
              <a:t>Waiting list initiative (1)</a:t>
            </a:r>
          </a:p>
          <a:p>
            <a:pPr>
              <a:spcBef>
                <a:spcPts val="0"/>
              </a:spcBef>
            </a:pPr>
            <a:r>
              <a:rPr lang="en-GB" sz="3300" dirty="0">
                <a:cs typeface="Arial" panose="020B0604020202020204" pitchFamily="34" charset="0"/>
              </a:rPr>
              <a:t>IT/informatics/digital (5)</a:t>
            </a:r>
          </a:p>
          <a:p>
            <a:pPr>
              <a:spcBef>
                <a:spcPts val="0"/>
              </a:spcBef>
            </a:pPr>
            <a:r>
              <a:rPr lang="en-GB" sz="3300" dirty="0">
                <a:solidFill>
                  <a:srgbClr val="E32486"/>
                </a:solidFill>
                <a:cs typeface="Arial" panose="020B0604020202020204" pitchFamily="34" charset="0"/>
              </a:rPr>
              <a:t>Planning/admin/strategy (5)</a:t>
            </a:r>
          </a:p>
          <a:p>
            <a:pPr>
              <a:spcBef>
                <a:spcPts val="0"/>
              </a:spcBef>
            </a:pPr>
            <a:r>
              <a:rPr lang="en-GB" sz="3300" dirty="0">
                <a:cs typeface="Arial" panose="020B0604020202020204" pitchFamily="34" charset="0"/>
              </a:rPr>
              <a:t>Evidence-base/IAPT (2)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444208" y="1341438"/>
            <a:ext cx="2448273" cy="55165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800" dirty="0">
                <a:cs typeface="Arial" panose="020B0604020202020204" pitchFamily="34" charset="0"/>
              </a:rPr>
              <a:t>£2 560 000</a:t>
            </a:r>
          </a:p>
          <a:p>
            <a:pPr>
              <a:spcBef>
                <a:spcPts val="0"/>
              </a:spcBef>
            </a:pPr>
            <a:r>
              <a:rPr lang="en-GB" sz="2800" dirty="0">
                <a:cs typeface="Arial" panose="020B0604020202020204" pitchFamily="34" charset="0"/>
              </a:rPr>
              <a:t>£1 940 000</a:t>
            </a:r>
          </a:p>
          <a:p>
            <a:pPr>
              <a:spcBef>
                <a:spcPts val="0"/>
              </a:spcBef>
            </a:pPr>
            <a:r>
              <a:rPr lang="en-GB" sz="2800" dirty="0">
                <a:cs typeface="Arial" panose="020B0604020202020204" pitchFamily="34" charset="0"/>
              </a:rPr>
              <a:t>£   782 000</a:t>
            </a:r>
          </a:p>
          <a:p>
            <a:pPr>
              <a:spcBef>
                <a:spcPts val="0"/>
              </a:spcBef>
            </a:pPr>
            <a:r>
              <a:rPr lang="en-GB" sz="2800" dirty="0">
                <a:cs typeface="Arial" panose="020B0604020202020204" pitchFamily="34" charset="0"/>
              </a:rPr>
              <a:t>£   764 000</a:t>
            </a:r>
          </a:p>
          <a:p>
            <a:pPr>
              <a:spcBef>
                <a:spcPts val="0"/>
              </a:spcBef>
            </a:pPr>
            <a:r>
              <a:rPr lang="en-GB" sz="2800" dirty="0">
                <a:cs typeface="Arial" panose="020B0604020202020204" pitchFamily="34" charset="0"/>
              </a:rPr>
              <a:t>£   600 000</a:t>
            </a:r>
          </a:p>
          <a:p>
            <a:pPr>
              <a:spcBef>
                <a:spcPts val="0"/>
              </a:spcBef>
            </a:pPr>
            <a:r>
              <a:rPr lang="en-GB" sz="2800" dirty="0">
                <a:cs typeface="Arial" panose="020B0604020202020204" pitchFamily="34" charset="0"/>
              </a:rPr>
              <a:t>£   430 000</a:t>
            </a:r>
          </a:p>
          <a:p>
            <a:pPr>
              <a:spcBef>
                <a:spcPts val="0"/>
              </a:spcBef>
            </a:pPr>
            <a:r>
              <a:rPr lang="en-GB" sz="2800" dirty="0">
                <a:cs typeface="Arial" panose="020B0604020202020204" pitchFamily="34" charset="0"/>
              </a:rPr>
              <a:t>£   300 000</a:t>
            </a:r>
          </a:p>
          <a:p>
            <a:pPr>
              <a:spcBef>
                <a:spcPts val="0"/>
              </a:spcBef>
            </a:pPr>
            <a:r>
              <a:rPr lang="en-GB" sz="2800" dirty="0">
                <a:cs typeface="Arial" panose="020B0604020202020204" pitchFamily="34" charset="0"/>
              </a:rPr>
              <a:t>£   292 000</a:t>
            </a:r>
          </a:p>
          <a:p>
            <a:pPr>
              <a:spcBef>
                <a:spcPts val="0"/>
              </a:spcBef>
            </a:pPr>
            <a:r>
              <a:rPr lang="en-GB" sz="2800" dirty="0">
                <a:cs typeface="Arial" panose="020B0604020202020204" pitchFamily="34" charset="0"/>
              </a:rPr>
              <a:t>£   255 000</a:t>
            </a:r>
          </a:p>
          <a:p>
            <a:pPr>
              <a:spcBef>
                <a:spcPts val="0"/>
              </a:spcBef>
            </a:pPr>
            <a:r>
              <a:rPr lang="en-GB" sz="2800" dirty="0">
                <a:cs typeface="Arial" panose="020B0604020202020204" pitchFamily="34" charset="0"/>
              </a:rPr>
              <a:t>£   300 000</a:t>
            </a:r>
          </a:p>
        </p:txBody>
      </p:sp>
    </p:spTree>
    <p:extLst>
      <p:ext uri="{BB962C8B-B14F-4D97-AF65-F5344CB8AC3E}">
        <p14:creationId xmlns:p14="http://schemas.microsoft.com/office/powerpoint/2010/main" val="226172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935830"/>
          </a:xfrm>
        </p:spPr>
        <p:txBody>
          <a:bodyPr/>
          <a:lstStyle/>
          <a:p>
            <a:r>
              <a:rPr lang="en-GB" b="1" dirty="0"/>
              <a:t>What do young people want from health services in London?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mIuzhQ_ptYA"/>
          <p:cNvPicPr>
            <a:picLocks noGrp="1" noRot="1" noChangeAspect="1"/>
          </p:cNvPicPr>
          <p:nvPr>
            <p:ph sz="quarter" idx="1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1560" y="1772816"/>
            <a:ext cx="756084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9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50825" y="1052736"/>
            <a:ext cx="8642350" cy="58052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 single plan investing £1.1 M developing new defined accessible (85% by March 2016) </a:t>
            </a:r>
            <a:r>
              <a:rPr lang="en-US" sz="2600" b="1" dirty="0">
                <a:solidFill>
                  <a:srgbClr val="E32486"/>
                </a:solidFill>
              </a:rPr>
              <a:t>Community Eating Disorder Service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Family intervention at core and CBT and CBT-E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Strong links to primary care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Building proposition with current providers &amp; professional and market-test in 2017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863823"/>
          </a:xfrm>
          <a:solidFill>
            <a:srgbClr val="0072C6"/>
          </a:solidFill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+mn-lt"/>
              </a:rPr>
              <a:t>North West London</a:t>
            </a:r>
          </a:p>
        </p:txBody>
      </p:sp>
    </p:spTree>
    <p:extLst>
      <p:ext uri="{BB962C8B-B14F-4D97-AF65-F5344CB8AC3E}">
        <p14:creationId xmlns:p14="http://schemas.microsoft.com/office/powerpoint/2010/main" val="844553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50825" y="1052736"/>
            <a:ext cx="8642350" cy="58052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Collaborative commissioning by 5 CCGs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Currently service good satisfaction and outcomes but only half seen in 4 weeks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E32486"/>
                </a:solidFill>
              </a:rPr>
              <a:t>Focus on capacity building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Training all Eating Disorder staff using CYP-IAPT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Outreach education 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E32486"/>
                </a:solidFill>
              </a:rPr>
              <a:t>Telephone support to GPs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863823"/>
          </a:xfrm>
          <a:solidFill>
            <a:srgbClr val="0072C6"/>
          </a:solidFill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+mn-lt"/>
              </a:rPr>
              <a:t>North Central London</a:t>
            </a:r>
          </a:p>
        </p:txBody>
      </p:sp>
    </p:spTree>
    <p:extLst>
      <p:ext uri="{BB962C8B-B14F-4D97-AF65-F5344CB8AC3E}">
        <p14:creationId xmlns:p14="http://schemas.microsoft.com/office/powerpoint/2010/main" val="1455445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50825" y="1052736"/>
            <a:ext cx="8642350" cy="58052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Now: Good access if low weight with rapid triage but ongoing monitoring and pre-therapy group during 12-16 week wait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E32486"/>
                </a:solidFill>
              </a:rPr>
              <a:t>Increase staffing </a:t>
            </a:r>
            <a:r>
              <a:rPr lang="en-US" sz="2600" dirty="0"/>
              <a:t>5 therapists and 0.3 WTE </a:t>
            </a:r>
            <a:r>
              <a:rPr lang="en-US" sz="2600" dirty="0" err="1"/>
              <a:t>paediatrician</a:t>
            </a:r>
            <a:r>
              <a:rPr lang="en-US" sz="2600" dirty="0"/>
              <a:t> to deliver through increased CBT-E, family therapy, IAPT and some alternatives 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Funding of collaborative redesign and innovation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863823"/>
          </a:xfrm>
          <a:solidFill>
            <a:srgbClr val="0072C6"/>
          </a:solidFill>
        </p:spPr>
        <p:txBody>
          <a:bodyPr>
            <a:noAutofit/>
          </a:bodyPr>
          <a:lstStyle/>
          <a:p>
            <a:r>
              <a:rPr lang="en-GB" sz="2600" b="1" dirty="0"/>
              <a:t>North East London</a:t>
            </a:r>
            <a:br>
              <a:rPr lang="en-GB" sz="2600" b="1" dirty="0"/>
            </a:b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2525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50825" y="1052736"/>
            <a:ext cx="8642350" cy="58052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Need to get </a:t>
            </a:r>
            <a:r>
              <a:rPr lang="en-US" sz="2800" b="1" dirty="0">
                <a:solidFill>
                  <a:srgbClr val="E32486"/>
                </a:solidFill>
              </a:rPr>
              <a:t>more accessible local delivery </a:t>
            </a:r>
            <a:r>
              <a:rPr lang="en-US" sz="2800" dirty="0"/>
              <a:t>with </a:t>
            </a:r>
            <a:r>
              <a:rPr lang="en-US" sz="2800" dirty="0" err="1"/>
              <a:t>neighbouring</a:t>
            </a:r>
            <a:r>
              <a:rPr lang="en-US" sz="2800" dirty="0"/>
              <a:t> CCGs (7/7, telephone, self-referral)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Training backlog and limited resource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Plan for increased caseload by increase of cost and volume contract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32486"/>
                </a:solidFill>
              </a:rPr>
              <a:t>New role to work on prevention with schools </a:t>
            </a:r>
            <a:r>
              <a:rPr lang="en-US" sz="2800" dirty="0"/>
              <a:t>and Tier 2 support to Tier 1 dealing with emergent Eating Disorders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863823"/>
          </a:xfrm>
          <a:solidFill>
            <a:srgbClr val="0072C6"/>
          </a:solidFill>
        </p:spPr>
        <p:txBody>
          <a:bodyPr>
            <a:noAutofit/>
          </a:bodyPr>
          <a:lstStyle/>
          <a:p>
            <a:r>
              <a:rPr lang="en-GB" sz="2600" b="1" dirty="0"/>
              <a:t>South East London</a:t>
            </a:r>
            <a:br>
              <a:rPr lang="en-GB" sz="2600" b="1" dirty="0"/>
            </a:b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733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50825" y="1052736"/>
            <a:ext cx="8642350" cy="58052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Access already to new standards with strong links to </a:t>
            </a:r>
            <a:r>
              <a:rPr lang="en-US" sz="2800" dirty="0" err="1"/>
              <a:t>paediatrics</a:t>
            </a:r>
            <a:r>
              <a:rPr lang="en-US" sz="2800" dirty="0"/>
              <a:t> with 8 modalities of care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Want to focus more on multifamily therapy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Access to senior clinician  0830-1800 by phone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32486"/>
                </a:solidFill>
              </a:rPr>
              <a:t>“</a:t>
            </a:r>
            <a:r>
              <a:rPr lang="en-US" sz="2800" b="1" dirty="0" err="1">
                <a:solidFill>
                  <a:srgbClr val="E32486"/>
                </a:solidFill>
              </a:rPr>
              <a:t>Thinkbody</a:t>
            </a:r>
            <a:r>
              <a:rPr lang="en-US" sz="2800" b="1" dirty="0">
                <a:solidFill>
                  <a:srgbClr val="E32486"/>
                </a:solidFill>
              </a:rPr>
              <a:t>” schools </a:t>
            </a:r>
            <a:r>
              <a:rPr lang="en-US" sz="2800" b="1" dirty="0" err="1">
                <a:solidFill>
                  <a:srgbClr val="E32486"/>
                </a:solidFill>
              </a:rPr>
              <a:t>programme</a:t>
            </a:r>
            <a:r>
              <a:rPr lang="en-US" sz="2800" b="1" dirty="0">
                <a:solidFill>
                  <a:srgbClr val="E32486"/>
                </a:solidFill>
              </a:rPr>
              <a:t> available to all year 7/8 pupils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Parent buddying/networking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863823"/>
          </a:xfrm>
          <a:solidFill>
            <a:srgbClr val="0072C6"/>
          </a:solidFill>
        </p:spPr>
        <p:txBody>
          <a:bodyPr>
            <a:noAutofit/>
          </a:bodyPr>
          <a:lstStyle/>
          <a:p>
            <a:r>
              <a:rPr lang="en-US" sz="2600" b="1" dirty="0">
                <a:latin typeface="+mn-lt"/>
              </a:rPr>
              <a:t>South Central London</a:t>
            </a:r>
            <a:r>
              <a:rPr lang="en-US" sz="2600" dirty="0">
                <a:latin typeface="+mn-lt"/>
              </a:rPr>
              <a:t/>
            </a:r>
            <a:br>
              <a:rPr lang="en-US" sz="2600" dirty="0">
                <a:latin typeface="+mn-lt"/>
              </a:rPr>
            </a:b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7006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50825" y="1052736"/>
            <a:ext cx="8642350" cy="58052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32486"/>
                </a:solidFill>
              </a:rPr>
              <a:t>5 CCGs building on presence of dedicated ED team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Meet waiting times by 2020; easier routes in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Increase CBT and Systemic Family Therapy and availability of day care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Provider outlined 3 levels of option – middle option preferred:  responsive, </a:t>
            </a:r>
            <a:r>
              <a:rPr lang="en-US" sz="2800" dirty="0" err="1"/>
              <a:t>paediatrics</a:t>
            </a:r>
            <a:r>
              <a:rPr lang="en-US" sz="2800" dirty="0"/>
              <a:t>, single point of access, on-line, NICE compliant, multifamily therapy, intensified mealtime support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935831"/>
          </a:xfrm>
          <a:solidFill>
            <a:srgbClr val="0072C6"/>
          </a:solidFill>
        </p:spPr>
        <p:txBody>
          <a:bodyPr>
            <a:noAutofit/>
          </a:bodyPr>
          <a:lstStyle/>
          <a:p>
            <a:r>
              <a:rPr lang="en-GB" sz="2600" b="1" dirty="0"/>
              <a:t>South West London</a:t>
            </a:r>
            <a:br>
              <a:rPr lang="en-GB" sz="2600" b="1" dirty="0"/>
            </a:b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6468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And finally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404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Mia’s Story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https://www.youtube.com/watch?v=k-J2ZAY7kos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West London Mental Health</a:t>
            </a:r>
          </a:p>
        </p:txBody>
      </p:sp>
    </p:spTree>
    <p:extLst>
      <p:ext uri="{BB962C8B-B14F-4D97-AF65-F5344CB8AC3E}">
        <p14:creationId xmlns:p14="http://schemas.microsoft.com/office/powerpoint/2010/main" val="168057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we can all do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Watch this later…..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2" name="-yO7gXtQ_hg"/>
          <p:cNvPicPr>
            <a:picLocks noGrp="1" noRot="1" noChangeAspect="1"/>
          </p:cNvPicPr>
          <p:nvPr>
            <p:ph sz="quarter" idx="1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1560" y="1484784"/>
            <a:ext cx="75608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65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 Contact me on</a:t>
            </a:r>
          </a:p>
          <a:p>
            <a:endParaRPr lang="en-GB"/>
          </a:p>
          <a:p>
            <a:r>
              <a:rPr lang="en-GB"/>
              <a:t>drannyork@gmail.com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44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ular Callout 7"/>
          <p:cNvSpPr/>
          <p:nvPr/>
        </p:nvSpPr>
        <p:spPr>
          <a:xfrm rot="5400000">
            <a:off x="7185522" y="612767"/>
            <a:ext cx="1497476" cy="1901684"/>
          </a:xfrm>
          <a:custGeom>
            <a:avLst/>
            <a:gdLst>
              <a:gd name="connsiteX0" fmla="*/ 0 w 1224136"/>
              <a:gd name="connsiteY0" fmla="*/ 0 h 1108883"/>
              <a:gd name="connsiteX1" fmla="*/ 204023 w 1224136"/>
              <a:gd name="connsiteY1" fmla="*/ 0 h 1108883"/>
              <a:gd name="connsiteX2" fmla="*/ 204023 w 1224136"/>
              <a:gd name="connsiteY2" fmla="*/ 0 h 1108883"/>
              <a:gd name="connsiteX3" fmla="*/ 510057 w 1224136"/>
              <a:gd name="connsiteY3" fmla="*/ 0 h 1108883"/>
              <a:gd name="connsiteX4" fmla="*/ 1224136 w 1224136"/>
              <a:gd name="connsiteY4" fmla="*/ 0 h 1108883"/>
              <a:gd name="connsiteX5" fmla="*/ 1224136 w 1224136"/>
              <a:gd name="connsiteY5" fmla="*/ 646848 h 1108883"/>
              <a:gd name="connsiteX6" fmla="*/ 1224136 w 1224136"/>
              <a:gd name="connsiteY6" fmla="*/ 646848 h 1108883"/>
              <a:gd name="connsiteX7" fmla="*/ 1224136 w 1224136"/>
              <a:gd name="connsiteY7" fmla="*/ 924069 h 1108883"/>
              <a:gd name="connsiteX8" fmla="*/ 1224136 w 1224136"/>
              <a:gd name="connsiteY8" fmla="*/ 1108883 h 1108883"/>
              <a:gd name="connsiteX9" fmla="*/ 510057 w 1224136"/>
              <a:gd name="connsiteY9" fmla="*/ 1108883 h 1108883"/>
              <a:gd name="connsiteX10" fmla="*/ 191369 w 1224136"/>
              <a:gd name="connsiteY10" fmla="*/ 1283776 h 1108883"/>
              <a:gd name="connsiteX11" fmla="*/ 204023 w 1224136"/>
              <a:gd name="connsiteY11" fmla="*/ 1108883 h 1108883"/>
              <a:gd name="connsiteX12" fmla="*/ 0 w 1224136"/>
              <a:gd name="connsiteY12" fmla="*/ 1108883 h 1108883"/>
              <a:gd name="connsiteX13" fmla="*/ 0 w 1224136"/>
              <a:gd name="connsiteY13" fmla="*/ 924069 h 1108883"/>
              <a:gd name="connsiteX14" fmla="*/ 0 w 1224136"/>
              <a:gd name="connsiteY14" fmla="*/ 646848 h 1108883"/>
              <a:gd name="connsiteX15" fmla="*/ 0 w 1224136"/>
              <a:gd name="connsiteY15" fmla="*/ 646848 h 1108883"/>
              <a:gd name="connsiteX16" fmla="*/ 0 w 1224136"/>
              <a:gd name="connsiteY16" fmla="*/ 0 h 1108883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91369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03905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0 w 1224136"/>
              <a:gd name="connsiteY0" fmla="*/ 0 h 1352807"/>
              <a:gd name="connsiteX1" fmla="*/ 204023 w 1224136"/>
              <a:gd name="connsiteY1" fmla="*/ 0 h 1352807"/>
              <a:gd name="connsiteX2" fmla="*/ 204023 w 1224136"/>
              <a:gd name="connsiteY2" fmla="*/ 0 h 1352807"/>
              <a:gd name="connsiteX3" fmla="*/ 510057 w 1224136"/>
              <a:gd name="connsiteY3" fmla="*/ 0 h 1352807"/>
              <a:gd name="connsiteX4" fmla="*/ 1224136 w 1224136"/>
              <a:gd name="connsiteY4" fmla="*/ 0 h 1352807"/>
              <a:gd name="connsiteX5" fmla="*/ 1224136 w 1224136"/>
              <a:gd name="connsiteY5" fmla="*/ 646848 h 1352807"/>
              <a:gd name="connsiteX6" fmla="*/ 1224136 w 1224136"/>
              <a:gd name="connsiteY6" fmla="*/ 646848 h 1352807"/>
              <a:gd name="connsiteX7" fmla="*/ 1224136 w 1224136"/>
              <a:gd name="connsiteY7" fmla="*/ 924069 h 1352807"/>
              <a:gd name="connsiteX8" fmla="*/ 1224136 w 1224136"/>
              <a:gd name="connsiteY8" fmla="*/ 1108883 h 1352807"/>
              <a:gd name="connsiteX9" fmla="*/ 510057 w 1224136"/>
              <a:gd name="connsiteY9" fmla="*/ 1108883 h 1352807"/>
              <a:gd name="connsiteX10" fmla="*/ 185136 w 1224136"/>
              <a:gd name="connsiteY10" fmla="*/ 1352807 h 1352807"/>
              <a:gd name="connsiteX11" fmla="*/ 156318 w 1224136"/>
              <a:gd name="connsiteY11" fmla="*/ 1100932 h 1352807"/>
              <a:gd name="connsiteX12" fmla="*/ 0 w 1224136"/>
              <a:gd name="connsiteY12" fmla="*/ 1108883 h 1352807"/>
              <a:gd name="connsiteX13" fmla="*/ 0 w 1224136"/>
              <a:gd name="connsiteY13" fmla="*/ 924069 h 1352807"/>
              <a:gd name="connsiteX14" fmla="*/ 0 w 1224136"/>
              <a:gd name="connsiteY14" fmla="*/ 646848 h 1352807"/>
              <a:gd name="connsiteX15" fmla="*/ 0 w 1224136"/>
              <a:gd name="connsiteY15" fmla="*/ 646848 h 1352807"/>
              <a:gd name="connsiteX16" fmla="*/ 0 w 1224136"/>
              <a:gd name="connsiteY16" fmla="*/ 0 h 1352807"/>
              <a:gd name="connsiteX0" fmla="*/ 4401 w 1228537"/>
              <a:gd name="connsiteY0" fmla="*/ 0 h 1370065"/>
              <a:gd name="connsiteX1" fmla="*/ 208424 w 1228537"/>
              <a:gd name="connsiteY1" fmla="*/ 0 h 1370065"/>
              <a:gd name="connsiteX2" fmla="*/ 208424 w 1228537"/>
              <a:gd name="connsiteY2" fmla="*/ 0 h 1370065"/>
              <a:gd name="connsiteX3" fmla="*/ 514458 w 1228537"/>
              <a:gd name="connsiteY3" fmla="*/ 0 h 1370065"/>
              <a:gd name="connsiteX4" fmla="*/ 1228537 w 1228537"/>
              <a:gd name="connsiteY4" fmla="*/ 0 h 1370065"/>
              <a:gd name="connsiteX5" fmla="*/ 1228537 w 1228537"/>
              <a:gd name="connsiteY5" fmla="*/ 646848 h 1370065"/>
              <a:gd name="connsiteX6" fmla="*/ 1228537 w 1228537"/>
              <a:gd name="connsiteY6" fmla="*/ 646848 h 1370065"/>
              <a:gd name="connsiteX7" fmla="*/ 1228537 w 1228537"/>
              <a:gd name="connsiteY7" fmla="*/ 924069 h 1370065"/>
              <a:gd name="connsiteX8" fmla="*/ 1228537 w 1228537"/>
              <a:gd name="connsiteY8" fmla="*/ 1108883 h 1370065"/>
              <a:gd name="connsiteX9" fmla="*/ 514458 w 1228537"/>
              <a:gd name="connsiteY9" fmla="*/ 1108883 h 1370065"/>
              <a:gd name="connsiteX10" fmla="*/ 0 w 1228537"/>
              <a:gd name="connsiteY10" fmla="*/ 1370065 h 1370065"/>
              <a:gd name="connsiteX11" fmla="*/ 160719 w 1228537"/>
              <a:gd name="connsiteY11" fmla="*/ 1100932 h 1370065"/>
              <a:gd name="connsiteX12" fmla="*/ 4401 w 1228537"/>
              <a:gd name="connsiteY12" fmla="*/ 1108883 h 1370065"/>
              <a:gd name="connsiteX13" fmla="*/ 4401 w 1228537"/>
              <a:gd name="connsiteY13" fmla="*/ 924069 h 1370065"/>
              <a:gd name="connsiteX14" fmla="*/ 4401 w 1228537"/>
              <a:gd name="connsiteY14" fmla="*/ 646848 h 1370065"/>
              <a:gd name="connsiteX15" fmla="*/ 4401 w 1228537"/>
              <a:gd name="connsiteY15" fmla="*/ 646848 h 1370065"/>
              <a:gd name="connsiteX16" fmla="*/ 4401 w 1228537"/>
              <a:gd name="connsiteY16" fmla="*/ 0 h 1370065"/>
              <a:gd name="connsiteX0" fmla="*/ 0 w 1224136"/>
              <a:gd name="connsiteY0" fmla="*/ 0 h 1375817"/>
              <a:gd name="connsiteX1" fmla="*/ 204023 w 1224136"/>
              <a:gd name="connsiteY1" fmla="*/ 0 h 1375817"/>
              <a:gd name="connsiteX2" fmla="*/ 204023 w 1224136"/>
              <a:gd name="connsiteY2" fmla="*/ 0 h 1375817"/>
              <a:gd name="connsiteX3" fmla="*/ 510057 w 1224136"/>
              <a:gd name="connsiteY3" fmla="*/ 0 h 1375817"/>
              <a:gd name="connsiteX4" fmla="*/ 1224136 w 1224136"/>
              <a:gd name="connsiteY4" fmla="*/ 0 h 1375817"/>
              <a:gd name="connsiteX5" fmla="*/ 1224136 w 1224136"/>
              <a:gd name="connsiteY5" fmla="*/ 646848 h 1375817"/>
              <a:gd name="connsiteX6" fmla="*/ 1224136 w 1224136"/>
              <a:gd name="connsiteY6" fmla="*/ 646848 h 1375817"/>
              <a:gd name="connsiteX7" fmla="*/ 1224136 w 1224136"/>
              <a:gd name="connsiteY7" fmla="*/ 924069 h 1375817"/>
              <a:gd name="connsiteX8" fmla="*/ 1224136 w 1224136"/>
              <a:gd name="connsiteY8" fmla="*/ 1108883 h 1375817"/>
              <a:gd name="connsiteX9" fmla="*/ 510057 w 1224136"/>
              <a:gd name="connsiteY9" fmla="*/ 1108883 h 1375817"/>
              <a:gd name="connsiteX10" fmla="*/ 97137 w 1224136"/>
              <a:gd name="connsiteY10" fmla="*/ 1375817 h 1375817"/>
              <a:gd name="connsiteX11" fmla="*/ 156318 w 1224136"/>
              <a:gd name="connsiteY11" fmla="*/ 1100932 h 1375817"/>
              <a:gd name="connsiteX12" fmla="*/ 0 w 1224136"/>
              <a:gd name="connsiteY12" fmla="*/ 1108883 h 1375817"/>
              <a:gd name="connsiteX13" fmla="*/ 0 w 1224136"/>
              <a:gd name="connsiteY13" fmla="*/ 924069 h 1375817"/>
              <a:gd name="connsiteX14" fmla="*/ 0 w 1224136"/>
              <a:gd name="connsiteY14" fmla="*/ 646848 h 1375817"/>
              <a:gd name="connsiteX15" fmla="*/ 0 w 1224136"/>
              <a:gd name="connsiteY15" fmla="*/ 646848 h 1375817"/>
              <a:gd name="connsiteX16" fmla="*/ 0 w 1224136"/>
              <a:gd name="connsiteY16" fmla="*/ 0 h 137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4136" h="1375817">
                <a:moveTo>
                  <a:pt x="0" y="0"/>
                </a:moveTo>
                <a:lnTo>
                  <a:pt x="204023" y="0"/>
                </a:lnTo>
                <a:lnTo>
                  <a:pt x="204023" y="0"/>
                </a:lnTo>
                <a:lnTo>
                  <a:pt x="510057" y="0"/>
                </a:lnTo>
                <a:lnTo>
                  <a:pt x="1224136" y="0"/>
                </a:lnTo>
                <a:lnTo>
                  <a:pt x="1224136" y="646848"/>
                </a:lnTo>
                <a:lnTo>
                  <a:pt x="1224136" y="646848"/>
                </a:lnTo>
                <a:lnTo>
                  <a:pt x="1224136" y="924069"/>
                </a:lnTo>
                <a:lnTo>
                  <a:pt x="1224136" y="1108883"/>
                </a:lnTo>
                <a:lnTo>
                  <a:pt x="510057" y="1108883"/>
                </a:lnTo>
                <a:lnTo>
                  <a:pt x="97137" y="1375817"/>
                </a:lnTo>
                <a:lnTo>
                  <a:pt x="156318" y="1100932"/>
                </a:lnTo>
                <a:lnTo>
                  <a:pt x="0" y="1108883"/>
                </a:lnTo>
                <a:lnTo>
                  <a:pt x="0" y="924069"/>
                </a:lnTo>
                <a:lnTo>
                  <a:pt x="0" y="646848"/>
                </a:lnTo>
                <a:lnTo>
                  <a:pt x="0" y="6468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46" y="66495"/>
            <a:ext cx="8875809" cy="98608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GB" sz="3000" dirty="0"/>
              <a:t>What do children, young people and families think?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3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843808" y="2179233"/>
            <a:ext cx="963668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 rot="5400000">
            <a:off x="4121012" y="4508476"/>
            <a:ext cx="1848055" cy="1897652"/>
          </a:xfrm>
          <a:custGeom>
            <a:avLst/>
            <a:gdLst>
              <a:gd name="connsiteX0" fmla="*/ 0 w 1224136"/>
              <a:gd name="connsiteY0" fmla="*/ 0 h 1108883"/>
              <a:gd name="connsiteX1" fmla="*/ 204023 w 1224136"/>
              <a:gd name="connsiteY1" fmla="*/ 0 h 1108883"/>
              <a:gd name="connsiteX2" fmla="*/ 204023 w 1224136"/>
              <a:gd name="connsiteY2" fmla="*/ 0 h 1108883"/>
              <a:gd name="connsiteX3" fmla="*/ 510057 w 1224136"/>
              <a:gd name="connsiteY3" fmla="*/ 0 h 1108883"/>
              <a:gd name="connsiteX4" fmla="*/ 1224136 w 1224136"/>
              <a:gd name="connsiteY4" fmla="*/ 0 h 1108883"/>
              <a:gd name="connsiteX5" fmla="*/ 1224136 w 1224136"/>
              <a:gd name="connsiteY5" fmla="*/ 646848 h 1108883"/>
              <a:gd name="connsiteX6" fmla="*/ 1224136 w 1224136"/>
              <a:gd name="connsiteY6" fmla="*/ 646848 h 1108883"/>
              <a:gd name="connsiteX7" fmla="*/ 1224136 w 1224136"/>
              <a:gd name="connsiteY7" fmla="*/ 924069 h 1108883"/>
              <a:gd name="connsiteX8" fmla="*/ 1224136 w 1224136"/>
              <a:gd name="connsiteY8" fmla="*/ 1108883 h 1108883"/>
              <a:gd name="connsiteX9" fmla="*/ 510057 w 1224136"/>
              <a:gd name="connsiteY9" fmla="*/ 1108883 h 1108883"/>
              <a:gd name="connsiteX10" fmla="*/ 191369 w 1224136"/>
              <a:gd name="connsiteY10" fmla="*/ 1283776 h 1108883"/>
              <a:gd name="connsiteX11" fmla="*/ 204023 w 1224136"/>
              <a:gd name="connsiteY11" fmla="*/ 1108883 h 1108883"/>
              <a:gd name="connsiteX12" fmla="*/ 0 w 1224136"/>
              <a:gd name="connsiteY12" fmla="*/ 1108883 h 1108883"/>
              <a:gd name="connsiteX13" fmla="*/ 0 w 1224136"/>
              <a:gd name="connsiteY13" fmla="*/ 924069 h 1108883"/>
              <a:gd name="connsiteX14" fmla="*/ 0 w 1224136"/>
              <a:gd name="connsiteY14" fmla="*/ 646848 h 1108883"/>
              <a:gd name="connsiteX15" fmla="*/ 0 w 1224136"/>
              <a:gd name="connsiteY15" fmla="*/ 646848 h 1108883"/>
              <a:gd name="connsiteX16" fmla="*/ 0 w 1224136"/>
              <a:gd name="connsiteY16" fmla="*/ 0 h 1108883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91369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03905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127498 w 1351634"/>
              <a:gd name="connsiteY0" fmla="*/ 0 h 1333603"/>
              <a:gd name="connsiteX1" fmla="*/ 331521 w 1351634"/>
              <a:gd name="connsiteY1" fmla="*/ 0 h 1333603"/>
              <a:gd name="connsiteX2" fmla="*/ 331521 w 1351634"/>
              <a:gd name="connsiteY2" fmla="*/ 0 h 1333603"/>
              <a:gd name="connsiteX3" fmla="*/ 637555 w 1351634"/>
              <a:gd name="connsiteY3" fmla="*/ 0 h 1333603"/>
              <a:gd name="connsiteX4" fmla="*/ 1351634 w 1351634"/>
              <a:gd name="connsiteY4" fmla="*/ 0 h 1333603"/>
              <a:gd name="connsiteX5" fmla="*/ 1351634 w 1351634"/>
              <a:gd name="connsiteY5" fmla="*/ 646848 h 1333603"/>
              <a:gd name="connsiteX6" fmla="*/ 1351634 w 1351634"/>
              <a:gd name="connsiteY6" fmla="*/ 646848 h 1333603"/>
              <a:gd name="connsiteX7" fmla="*/ 1351634 w 1351634"/>
              <a:gd name="connsiteY7" fmla="*/ 924069 h 1333603"/>
              <a:gd name="connsiteX8" fmla="*/ 1351634 w 1351634"/>
              <a:gd name="connsiteY8" fmla="*/ 1108883 h 1333603"/>
              <a:gd name="connsiteX9" fmla="*/ 637555 w 1351634"/>
              <a:gd name="connsiteY9" fmla="*/ 1108883 h 1333603"/>
              <a:gd name="connsiteX10" fmla="*/ 0 w 1351634"/>
              <a:gd name="connsiteY10" fmla="*/ 1333603 h 1333603"/>
              <a:gd name="connsiteX11" fmla="*/ 283816 w 1351634"/>
              <a:gd name="connsiteY11" fmla="*/ 1100932 h 1333603"/>
              <a:gd name="connsiteX12" fmla="*/ 127498 w 1351634"/>
              <a:gd name="connsiteY12" fmla="*/ 1108883 h 1333603"/>
              <a:gd name="connsiteX13" fmla="*/ 127498 w 1351634"/>
              <a:gd name="connsiteY13" fmla="*/ 924069 h 1333603"/>
              <a:gd name="connsiteX14" fmla="*/ 127498 w 1351634"/>
              <a:gd name="connsiteY14" fmla="*/ 646848 h 1333603"/>
              <a:gd name="connsiteX15" fmla="*/ 127498 w 1351634"/>
              <a:gd name="connsiteY15" fmla="*/ 646848 h 1333603"/>
              <a:gd name="connsiteX16" fmla="*/ 127498 w 1351634"/>
              <a:gd name="connsiteY16" fmla="*/ 0 h 133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1634" h="1333603">
                <a:moveTo>
                  <a:pt x="127498" y="0"/>
                </a:moveTo>
                <a:lnTo>
                  <a:pt x="331521" y="0"/>
                </a:lnTo>
                <a:lnTo>
                  <a:pt x="331521" y="0"/>
                </a:lnTo>
                <a:lnTo>
                  <a:pt x="637555" y="0"/>
                </a:lnTo>
                <a:lnTo>
                  <a:pt x="1351634" y="0"/>
                </a:lnTo>
                <a:lnTo>
                  <a:pt x="1351634" y="646848"/>
                </a:lnTo>
                <a:lnTo>
                  <a:pt x="1351634" y="646848"/>
                </a:lnTo>
                <a:lnTo>
                  <a:pt x="1351634" y="924069"/>
                </a:lnTo>
                <a:lnTo>
                  <a:pt x="1351634" y="1108883"/>
                </a:lnTo>
                <a:lnTo>
                  <a:pt x="637555" y="1108883"/>
                </a:lnTo>
                <a:lnTo>
                  <a:pt x="0" y="1333603"/>
                </a:lnTo>
                <a:lnTo>
                  <a:pt x="283816" y="1100932"/>
                </a:lnTo>
                <a:lnTo>
                  <a:pt x="127498" y="1108883"/>
                </a:lnTo>
                <a:lnTo>
                  <a:pt x="127498" y="924069"/>
                </a:lnTo>
                <a:lnTo>
                  <a:pt x="127498" y="646848"/>
                </a:lnTo>
                <a:lnTo>
                  <a:pt x="127498" y="646848"/>
                </a:lnTo>
                <a:lnTo>
                  <a:pt x="127498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2617" y="4748406"/>
            <a:ext cx="176248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I need </a:t>
            </a:r>
            <a:r>
              <a:rPr lang="en-GB" b="1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rapid access </a:t>
            </a:r>
            <a:r>
              <a:rPr lang="en-GB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to someone I can talk to when I feel depressed</a:t>
            </a:r>
            <a:endParaRPr lang="en-GB" b="1" dirty="0">
              <a:solidFill>
                <a:srgbClr val="3F3F3F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GB" sz="1600" dirty="0">
              <a:solidFill>
                <a:srgbClr val="3F3F3F"/>
              </a:solidFill>
            </a:endParaRPr>
          </a:p>
          <a:p>
            <a:endParaRPr lang="en-GB" sz="1600" dirty="0">
              <a:solidFill>
                <a:srgbClr val="3F3F3F"/>
              </a:solidFill>
            </a:endParaRPr>
          </a:p>
        </p:txBody>
      </p:sp>
      <p:sp>
        <p:nvSpPr>
          <p:cNvPr id="32" name="Rectangular Callout 31"/>
          <p:cNvSpPr/>
          <p:nvPr/>
        </p:nvSpPr>
        <p:spPr>
          <a:xfrm rot="10800000">
            <a:off x="132073" y="3645355"/>
            <a:ext cx="2418490" cy="2114832"/>
          </a:xfrm>
          <a:custGeom>
            <a:avLst/>
            <a:gdLst>
              <a:gd name="connsiteX0" fmla="*/ 0 w 1366763"/>
              <a:gd name="connsiteY0" fmla="*/ 0 h 1504172"/>
              <a:gd name="connsiteX1" fmla="*/ 227794 w 1366763"/>
              <a:gd name="connsiteY1" fmla="*/ 0 h 1504172"/>
              <a:gd name="connsiteX2" fmla="*/ 227794 w 1366763"/>
              <a:gd name="connsiteY2" fmla="*/ 0 h 1504172"/>
              <a:gd name="connsiteX3" fmla="*/ 569485 w 1366763"/>
              <a:gd name="connsiteY3" fmla="*/ 0 h 1504172"/>
              <a:gd name="connsiteX4" fmla="*/ 1366763 w 1366763"/>
              <a:gd name="connsiteY4" fmla="*/ 0 h 1504172"/>
              <a:gd name="connsiteX5" fmla="*/ 1366763 w 1366763"/>
              <a:gd name="connsiteY5" fmla="*/ 877434 h 1504172"/>
              <a:gd name="connsiteX6" fmla="*/ 1366763 w 1366763"/>
              <a:gd name="connsiteY6" fmla="*/ 877434 h 1504172"/>
              <a:gd name="connsiteX7" fmla="*/ 1366763 w 1366763"/>
              <a:gd name="connsiteY7" fmla="*/ 1253477 h 1504172"/>
              <a:gd name="connsiteX8" fmla="*/ 1366763 w 1366763"/>
              <a:gd name="connsiteY8" fmla="*/ 1504172 h 1504172"/>
              <a:gd name="connsiteX9" fmla="*/ 569485 w 1366763"/>
              <a:gd name="connsiteY9" fmla="*/ 1504172 h 1504172"/>
              <a:gd name="connsiteX10" fmla="*/ 227794 w 1366763"/>
              <a:gd name="connsiteY10" fmla="*/ 1504172 h 1504172"/>
              <a:gd name="connsiteX11" fmla="*/ 227794 w 1366763"/>
              <a:gd name="connsiteY11" fmla="*/ 1504172 h 1504172"/>
              <a:gd name="connsiteX12" fmla="*/ 0 w 1366763"/>
              <a:gd name="connsiteY12" fmla="*/ 1504172 h 1504172"/>
              <a:gd name="connsiteX13" fmla="*/ 0 w 1366763"/>
              <a:gd name="connsiteY13" fmla="*/ 1253477 h 1504172"/>
              <a:gd name="connsiteX14" fmla="*/ -92598 w 1366763"/>
              <a:gd name="connsiteY14" fmla="*/ 1305952 h 1504172"/>
              <a:gd name="connsiteX15" fmla="*/ 0 w 1366763"/>
              <a:gd name="connsiteY15" fmla="*/ 877434 h 1504172"/>
              <a:gd name="connsiteX16" fmla="*/ 0 w 1366763"/>
              <a:gd name="connsiteY16" fmla="*/ 0 h 1504172"/>
              <a:gd name="connsiteX0" fmla="*/ 92598 w 1459361"/>
              <a:gd name="connsiteY0" fmla="*/ 0 h 1504172"/>
              <a:gd name="connsiteX1" fmla="*/ 320392 w 1459361"/>
              <a:gd name="connsiteY1" fmla="*/ 0 h 1504172"/>
              <a:gd name="connsiteX2" fmla="*/ 320392 w 1459361"/>
              <a:gd name="connsiteY2" fmla="*/ 0 h 1504172"/>
              <a:gd name="connsiteX3" fmla="*/ 662083 w 1459361"/>
              <a:gd name="connsiteY3" fmla="*/ 0 h 1504172"/>
              <a:gd name="connsiteX4" fmla="*/ 1459361 w 1459361"/>
              <a:gd name="connsiteY4" fmla="*/ 0 h 1504172"/>
              <a:gd name="connsiteX5" fmla="*/ 1459361 w 1459361"/>
              <a:gd name="connsiteY5" fmla="*/ 877434 h 1504172"/>
              <a:gd name="connsiteX6" fmla="*/ 1459361 w 1459361"/>
              <a:gd name="connsiteY6" fmla="*/ 877434 h 1504172"/>
              <a:gd name="connsiteX7" fmla="*/ 1459361 w 1459361"/>
              <a:gd name="connsiteY7" fmla="*/ 1253477 h 1504172"/>
              <a:gd name="connsiteX8" fmla="*/ 1459361 w 1459361"/>
              <a:gd name="connsiteY8" fmla="*/ 1504172 h 1504172"/>
              <a:gd name="connsiteX9" fmla="*/ 662083 w 1459361"/>
              <a:gd name="connsiteY9" fmla="*/ 1504172 h 1504172"/>
              <a:gd name="connsiteX10" fmla="*/ 320392 w 1459361"/>
              <a:gd name="connsiteY10" fmla="*/ 1504172 h 1504172"/>
              <a:gd name="connsiteX11" fmla="*/ 320392 w 1459361"/>
              <a:gd name="connsiteY11" fmla="*/ 1504172 h 1504172"/>
              <a:gd name="connsiteX12" fmla="*/ 92598 w 1459361"/>
              <a:gd name="connsiteY12" fmla="*/ 1504172 h 1504172"/>
              <a:gd name="connsiteX13" fmla="*/ 92598 w 1459361"/>
              <a:gd name="connsiteY13" fmla="*/ 1340941 h 1504172"/>
              <a:gd name="connsiteX14" fmla="*/ 0 w 1459361"/>
              <a:gd name="connsiteY14" fmla="*/ 1305952 h 1504172"/>
              <a:gd name="connsiteX15" fmla="*/ 92598 w 1459361"/>
              <a:gd name="connsiteY15" fmla="*/ 877434 h 1504172"/>
              <a:gd name="connsiteX16" fmla="*/ 92598 w 1459361"/>
              <a:gd name="connsiteY16" fmla="*/ 0 h 1504172"/>
              <a:gd name="connsiteX0" fmla="*/ 156208 w 1522971"/>
              <a:gd name="connsiteY0" fmla="*/ 0 h 1504172"/>
              <a:gd name="connsiteX1" fmla="*/ 384002 w 1522971"/>
              <a:gd name="connsiteY1" fmla="*/ 0 h 1504172"/>
              <a:gd name="connsiteX2" fmla="*/ 384002 w 1522971"/>
              <a:gd name="connsiteY2" fmla="*/ 0 h 1504172"/>
              <a:gd name="connsiteX3" fmla="*/ 725693 w 1522971"/>
              <a:gd name="connsiteY3" fmla="*/ 0 h 1504172"/>
              <a:gd name="connsiteX4" fmla="*/ 1522971 w 1522971"/>
              <a:gd name="connsiteY4" fmla="*/ 0 h 1504172"/>
              <a:gd name="connsiteX5" fmla="*/ 1522971 w 1522971"/>
              <a:gd name="connsiteY5" fmla="*/ 877434 h 1504172"/>
              <a:gd name="connsiteX6" fmla="*/ 1522971 w 1522971"/>
              <a:gd name="connsiteY6" fmla="*/ 877434 h 1504172"/>
              <a:gd name="connsiteX7" fmla="*/ 1522971 w 1522971"/>
              <a:gd name="connsiteY7" fmla="*/ 1253477 h 1504172"/>
              <a:gd name="connsiteX8" fmla="*/ 1522971 w 1522971"/>
              <a:gd name="connsiteY8" fmla="*/ 1504172 h 1504172"/>
              <a:gd name="connsiteX9" fmla="*/ 725693 w 1522971"/>
              <a:gd name="connsiteY9" fmla="*/ 1504172 h 1504172"/>
              <a:gd name="connsiteX10" fmla="*/ 384002 w 1522971"/>
              <a:gd name="connsiteY10" fmla="*/ 1504172 h 1504172"/>
              <a:gd name="connsiteX11" fmla="*/ 384002 w 1522971"/>
              <a:gd name="connsiteY11" fmla="*/ 1504172 h 1504172"/>
              <a:gd name="connsiteX12" fmla="*/ 156208 w 1522971"/>
              <a:gd name="connsiteY12" fmla="*/ 1504172 h 1504172"/>
              <a:gd name="connsiteX13" fmla="*/ 156208 w 1522971"/>
              <a:gd name="connsiteY13" fmla="*/ 1340941 h 1504172"/>
              <a:gd name="connsiteX14" fmla="*/ 0 w 1522971"/>
              <a:gd name="connsiteY14" fmla="*/ 1496783 h 1504172"/>
              <a:gd name="connsiteX15" fmla="*/ 156208 w 1522971"/>
              <a:gd name="connsiteY15" fmla="*/ 877434 h 1504172"/>
              <a:gd name="connsiteX16" fmla="*/ 156208 w 1522971"/>
              <a:gd name="connsiteY16" fmla="*/ 0 h 1504172"/>
              <a:gd name="connsiteX0" fmla="*/ 176997 w 1543760"/>
              <a:gd name="connsiteY0" fmla="*/ 0 h 1504172"/>
              <a:gd name="connsiteX1" fmla="*/ 404791 w 1543760"/>
              <a:gd name="connsiteY1" fmla="*/ 0 h 1504172"/>
              <a:gd name="connsiteX2" fmla="*/ 404791 w 1543760"/>
              <a:gd name="connsiteY2" fmla="*/ 0 h 1504172"/>
              <a:gd name="connsiteX3" fmla="*/ 746482 w 1543760"/>
              <a:gd name="connsiteY3" fmla="*/ 0 h 1504172"/>
              <a:gd name="connsiteX4" fmla="*/ 1543760 w 1543760"/>
              <a:gd name="connsiteY4" fmla="*/ 0 h 1504172"/>
              <a:gd name="connsiteX5" fmla="*/ 1543760 w 1543760"/>
              <a:gd name="connsiteY5" fmla="*/ 877434 h 1504172"/>
              <a:gd name="connsiteX6" fmla="*/ 1543760 w 1543760"/>
              <a:gd name="connsiteY6" fmla="*/ 877434 h 1504172"/>
              <a:gd name="connsiteX7" fmla="*/ 1543760 w 1543760"/>
              <a:gd name="connsiteY7" fmla="*/ 1253477 h 1504172"/>
              <a:gd name="connsiteX8" fmla="*/ 1543760 w 1543760"/>
              <a:gd name="connsiteY8" fmla="*/ 1504172 h 1504172"/>
              <a:gd name="connsiteX9" fmla="*/ 746482 w 1543760"/>
              <a:gd name="connsiteY9" fmla="*/ 1504172 h 1504172"/>
              <a:gd name="connsiteX10" fmla="*/ 404791 w 1543760"/>
              <a:gd name="connsiteY10" fmla="*/ 1504172 h 1504172"/>
              <a:gd name="connsiteX11" fmla="*/ 404791 w 1543760"/>
              <a:gd name="connsiteY11" fmla="*/ 1504172 h 1504172"/>
              <a:gd name="connsiteX12" fmla="*/ 176997 w 1543760"/>
              <a:gd name="connsiteY12" fmla="*/ 1504172 h 1504172"/>
              <a:gd name="connsiteX13" fmla="*/ 176997 w 1543760"/>
              <a:gd name="connsiteY13" fmla="*/ 1340941 h 1504172"/>
              <a:gd name="connsiteX14" fmla="*/ 0 w 1543760"/>
              <a:gd name="connsiteY14" fmla="*/ 1099661 h 1504172"/>
              <a:gd name="connsiteX15" fmla="*/ 176997 w 1543760"/>
              <a:gd name="connsiteY15" fmla="*/ 877434 h 1504172"/>
              <a:gd name="connsiteX16" fmla="*/ 176997 w 1543760"/>
              <a:gd name="connsiteY16" fmla="*/ 0 h 1504172"/>
              <a:gd name="connsiteX0" fmla="*/ 280940 w 1647703"/>
              <a:gd name="connsiteY0" fmla="*/ 0 h 1504172"/>
              <a:gd name="connsiteX1" fmla="*/ 508734 w 1647703"/>
              <a:gd name="connsiteY1" fmla="*/ 0 h 1504172"/>
              <a:gd name="connsiteX2" fmla="*/ 508734 w 1647703"/>
              <a:gd name="connsiteY2" fmla="*/ 0 h 1504172"/>
              <a:gd name="connsiteX3" fmla="*/ 850425 w 1647703"/>
              <a:gd name="connsiteY3" fmla="*/ 0 h 1504172"/>
              <a:gd name="connsiteX4" fmla="*/ 1647703 w 1647703"/>
              <a:gd name="connsiteY4" fmla="*/ 0 h 1504172"/>
              <a:gd name="connsiteX5" fmla="*/ 1647703 w 1647703"/>
              <a:gd name="connsiteY5" fmla="*/ 877434 h 1504172"/>
              <a:gd name="connsiteX6" fmla="*/ 1647703 w 1647703"/>
              <a:gd name="connsiteY6" fmla="*/ 877434 h 1504172"/>
              <a:gd name="connsiteX7" fmla="*/ 1647703 w 1647703"/>
              <a:gd name="connsiteY7" fmla="*/ 1253477 h 1504172"/>
              <a:gd name="connsiteX8" fmla="*/ 1647703 w 1647703"/>
              <a:gd name="connsiteY8" fmla="*/ 1504172 h 1504172"/>
              <a:gd name="connsiteX9" fmla="*/ 850425 w 1647703"/>
              <a:gd name="connsiteY9" fmla="*/ 1504172 h 1504172"/>
              <a:gd name="connsiteX10" fmla="*/ 508734 w 1647703"/>
              <a:gd name="connsiteY10" fmla="*/ 1504172 h 1504172"/>
              <a:gd name="connsiteX11" fmla="*/ 508734 w 1647703"/>
              <a:gd name="connsiteY11" fmla="*/ 1504172 h 1504172"/>
              <a:gd name="connsiteX12" fmla="*/ 280940 w 1647703"/>
              <a:gd name="connsiteY12" fmla="*/ 1504172 h 1504172"/>
              <a:gd name="connsiteX13" fmla="*/ 280940 w 1647703"/>
              <a:gd name="connsiteY13" fmla="*/ 1340941 h 1504172"/>
              <a:gd name="connsiteX14" fmla="*/ 0 w 1647703"/>
              <a:gd name="connsiteY14" fmla="*/ 776999 h 1504172"/>
              <a:gd name="connsiteX15" fmla="*/ 280940 w 1647703"/>
              <a:gd name="connsiteY15" fmla="*/ 877434 h 1504172"/>
              <a:gd name="connsiteX16" fmla="*/ 280940 w 1647703"/>
              <a:gd name="connsiteY16" fmla="*/ 0 h 1504172"/>
              <a:gd name="connsiteX0" fmla="*/ 322516 w 1689279"/>
              <a:gd name="connsiteY0" fmla="*/ 0 h 1504172"/>
              <a:gd name="connsiteX1" fmla="*/ 550310 w 1689279"/>
              <a:gd name="connsiteY1" fmla="*/ 0 h 1504172"/>
              <a:gd name="connsiteX2" fmla="*/ 550310 w 1689279"/>
              <a:gd name="connsiteY2" fmla="*/ 0 h 1504172"/>
              <a:gd name="connsiteX3" fmla="*/ 892001 w 1689279"/>
              <a:gd name="connsiteY3" fmla="*/ 0 h 1504172"/>
              <a:gd name="connsiteX4" fmla="*/ 1689279 w 1689279"/>
              <a:gd name="connsiteY4" fmla="*/ 0 h 1504172"/>
              <a:gd name="connsiteX5" fmla="*/ 1689279 w 1689279"/>
              <a:gd name="connsiteY5" fmla="*/ 877434 h 1504172"/>
              <a:gd name="connsiteX6" fmla="*/ 1689279 w 1689279"/>
              <a:gd name="connsiteY6" fmla="*/ 877434 h 1504172"/>
              <a:gd name="connsiteX7" fmla="*/ 1689279 w 1689279"/>
              <a:gd name="connsiteY7" fmla="*/ 1253477 h 1504172"/>
              <a:gd name="connsiteX8" fmla="*/ 1689279 w 1689279"/>
              <a:gd name="connsiteY8" fmla="*/ 1504172 h 1504172"/>
              <a:gd name="connsiteX9" fmla="*/ 892001 w 1689279"/>
              <a:gd name="connsiteY9" fmla="*/ 1504172 h 1504172"/>
              <a:gd name="connsiteX10" fmla="*/ 550310 w 1689279"/>
              <a:gd name="connsiteY10" fmla="*/ 1504172 h 1504172"/>
              <a:gd name="connsiteX11" fmla="*/ 550310 w 1689279"/>
              <a:gd name="connsiteY11" fmla="*/ 1504172 h 1504172"/>
              <a:gd name="connsiteX12" fmla="*/ 322516 w 1689279"/>
              <a:gd name="connsiteY12" fmla="*/ 1504172 h 1504172"/>
              <a:gd name="connsiteX13" fmla="*/ 322516 w 1689279"/>
              <a:gd name="connsiteY13" fmla="*/ 1340941 h 1504172"/>
              <a:gd name="connsiteX14" fmla="*/ 0 w 1689279"/>
              <a:gd name="connsiteY14" fmla="*/ 1455467 h 1504172"/>
              <a:gd name="connsiteX15" fmla="*/ 322516 w 1689279"/>
              <a:gd name="connsiteY15" fmla="*/ 877434 h 1504172"/>
              <a:gd name="connsiteX16" fmla="*/ 322516 w 1689279"/>
              <a:gd name="connsiteY16" fmla="*/ 0 h 150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89279" h="1504172">
                <a:moveTo>
                  <a:pt x="322516" y="0"/>
                </a:moveTo>
                <a:lnTo>
                  <a:pt x="550310" y="0"/>
                </a:lnTo>
                <a:lnTo>
                  <a:pt x="550310" y="0"/>
                </a:lnTo>
                <a:lnTo>
                  <a:pt x="892001" y="0"/>
                </a:lnTo>
                <a:lnTo>
                  <a:pt x="1689279" y="0"/>
                </a:lnTo>
                <a:lnTo>
                  <a:pt x="1689279" y="877434"/>
                </a:lnTo>
                <a:lnTo>
                  <a:pt x="1689279" y="877434"/>
                </a:lnTo>
                <a:lnTo>
                  <a:pt x="1689279" y="1253477"/>
                </a:lnTo>
                <a:lnTo>
                  <a:pt x="1689279" y="1504172"/>
                </a:lnTo>
                <a:lnTo>
                  <a:pt x="892001" y="1504172"/>
                </a:lnTo>
                <a:lnTo>
                  <a:pt x="550310" y="1504172"/>
                </a:lnTo>
                <a:lnTo>
                  <a:pt x="550310" y="1504172"/>
                </a:lnTo>
                <a:lnTo>
                  <a:pt x="322516" y="1504172"/>
                </a:lnTo>
                <a:lnTo>
                  <a:pt x="322516" y="1340941"/>
                </a:lnTo>
                <a:lnTo>
                  <a:pt x="0" y="1455467"/>
                </a:lnTo>
                <a:lnTo>
                  <a:pt x="322516" y="877434"/>
                </a:lnTo>
                <a:lnTo>
                  <a:pt x="322516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10783" y="990370"/>
            <a:ext cx="142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We need </a:t>
            </a:r>
            <a:r>
              <a:rPr lang="en-GB" b="1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easier access </a:t>
            </a:r>
            <a:r>
              <a:rPr lang="en-GB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to healthcare</a:t>
            </a:r>
            <a:endParaRPr lang="en-GB" b="1" dirty="0">
              <a:solidFill>
                <a:srgbClr val="3F3F3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Rectangular Callout 7"/>
          <p:cNvSpPr/>
          <p:nvPr/>
        </p:nvSpPr>
        <p:spPr>
          <a:xfrm rot="5400000">
            <a:off x="7567634" y="2697717"/>
            <a:ext cx="1222427" cy="1895568"/>
          </a:xfrm>
          <a:custGeom>
            <a:avLst/>
            <a:gdLst>
              <a:gd name="connsiteX0" fmla="*/ 0 w 1224136"/>
              <a:gd name="connsiteY0" fmla="*/ 0 h 1108883"/>
              <a:gd name="connsiteX1" fmla="*/ 204023 w 1224136"/>
              <a:gd name="connsiteY1" fmla="*/ 0 h 1108883"/>
              <a:gd name="connsiteX2" fmla="*/ 204023 w 1224136"/>
              <a:gd name="connsiteY2" fmla="*/ 0 h 1108883"/>
              <a:gd name="connsiteX3" fmla="*/ 510057 w 1224136"/>
              <a:gd name="connsiteY3" fmla="*/ 0 h 1108883"/>
              <a:gd name="connsiteX4" fmla="*/ 1224136 w 1224136"/>
              <a:gd name="connsiteY4" fmla="*/ 0 h 1108883"/>
              <a:gd name="connsiteX5" fmla="*/ 1224136 w 1224136"/>
              <a:gd name="connsiteY5" fmla="*/ 646848 h 1108883"/>
              <a:gd name="connsiteX6" fmla="*/ 1224136 w 1224136"/>
              <a:gd name="connsiteY6" fmla="*/ 646848 h 1108883"/>
              <a:gd name="connsiteX7" fmla="*/ 1224136 w 1224136"/>
              <a:gd name="connsiteY7" fmla="*/ 924069 h 1108883"/>
              <a:gd name="connsiteX8" fmla="*/ 1224136 w 1224136"/>
              <a:gd name="connsiteY8" fmla="*/ 1108883 h 1108883"/>
              <a:gd name="connsiteX9" fmla="*/ 510057 w 1224136"/>
              <a:gd name="connsiteY9" fmla="*/ 1108883 h 1108883"/>
              <a:gd name="connsiteX10" fmla="*/ 191369 w 1224136"/>
              <a:gd name="connsiteY10" fmla="*/ 1283776 h 1108883"/>
              <a:gd name="connsiteX11" fmla="*/ 204023 w 1224136"/>
              <a:gd name="connsiteY11" fmla="*/ 1108883 h 1108883"/>
              <a:gd name="connsiteX12" fmla="*/ 0 w 1224136"/>
              <a:gd name="connsiteY12" fmla="*/ 1108883 h 1108883"/>
              <a:gd name="connsiteX13" fmla="*/ 0 w 1224136"/>
              <a:gd name="connsiteY13" fmla="*/ 924069 h 1108883"/>
              <a:gd name="connsiteX14" fmla="*/ 0 w 1224136"/>
              <a:gd name="connsiteY14" fmla="*/ 646848 h 1108883"/>
              <a:gd name="connsiteX15" fmla="*/ 0 w 1224136"/>
              <a:gd name="connsiteY15" fmla="*/ 646848 h 1108883"/>
              <a:gd name="connsiteX16" fmla="*/ 0 w 1224136"/>
              <a:gd name="connsiteY16" fmla="*/ 0 h 1108883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91369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03905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71346 w 1295482"/>
              <a:gd name="connsiteY0" fmla="*/ 0 h 1323087"/>
              <a:gd name="connsiteX1" fmla="*/ 275369 w 1295482"/>
              <a:gd name="connsiteY1" fmla="*/ 0 h 1323087"/>
              <a:gd name="connsiteX2" fmla="*/ 275369 w 1295482"/>
              <a:gd name="connsiteY2" fmla="*/ 0 h 1323087"/>
              <a:gd name="connsiteX3" fmla="*/ 581403 w 1295482"/>
              <a:gd name="connsiteY3" fmla="*/ 0 h 1323087"/>
              <a:gd name="connsiteX4" fmla="*/ 1295482 w 1295482"/>
              <a:gd name="connsiteY4" fmla="*/ 0 h 1323087"/>
              <a:gd name="connsiteX5" fmla="*/ 1295482 w 1295482"/>
              <a:gd name="connsiteY5" fmla="*/ 646848 h 1323087"/>
              <a:gd name="connsiteX6" fmla="*/ 1295482 w 1295482"/>
              <a:gd name="connsiteY6" fmla="*/ 646848 h 1323087"/>
              <a:gd name="connsiteX7" fmla="*/ 1295482 w 1295482"/>
              <a:gd name="connsiteY7" fmla="*/ 924069 h 1323087"/>
              <a:gd name="connsiteX8" fmla="*/ 1295482 w 1295482"/>
              <a:gd name="connsiteY8" fmla="*/ 1108883 h 1323087"/>
              <a:gd name="connsiteX9" fmla="*/ 581403 w 1295482"/>
              <a:gd name="connsiteY9" fmla="*/ 1108883 h 1323087"/>
              <a:gd name="connsiteX10" fmla="*/ 0 w 1295482"/>
              <a:gd name="connsiteY10" fmla="*/ 1323087 h 1323087"/>
              <a:gd name="connsiteX11" fmla="*/ 227664 w 1295482"/>
              <a:gd name="connsiteY11" fmla="*/ 1100932 h 1323087"/>
              <a:gd name="connsiteX12" fmla="*/ 71346 w 1295482"/>
              <a:gd name="connsiteY12" fmla="*/ 1108883 h 1323087"/>
              <a:gd name="connsiteX13" fmla="*/ 71346 w 1295482"/>
              <a:gd name="connsiteY13" fmla="*/ 924069 h 1323087"/>
              <a:gd name="connsiteX14" fmla="*/ 71346 w 1295482"/>
              <a:gd name="connsiteY14" fmla="*/ 646848 h 1323087"/>
              <a:gd name="connsiteX15" fmla="*/ 71346 w 1295482"/>
              <a:gd name="connsiteY15" fmla="*/ 646848 h 1323087"/>
              <a:gd name="connsiteX16" fmla="*/ 71346 w 1295482"/>
              <a:gd name="connsiteY16" fmla="*/ 0 h 1323087"/>
              <a:gd name="connsiteX0" fmla="*/ 0 w 1224136"/>
              <a:gd name="connsiteY0" fmla="*/ 0 h 1345551"/>
              <a:gd name="connsiteX1" fmla="*/ 204023 w 1224136"/>
              <a:gd name="connsiteY1" fmla="*/ 0 h 1345551"/>
              <a:gd name="connsiteX2" fmla="*/ 204023 w 1224136"/>
              <a:gd name="connsiteY2" fmla="*/ 0 h 1345551"/>
              <a:gd name="connsiteX3" fmla="*/ 510057 w 1224136"/>
              <a:gd name="connsiteY3" fmla="*/ 0 h 1345551"/>
              <a:gd name="connsiteX4" fmla="*/ 1224136 w 1224136"/>
              <a:gd name="connsiteY4" fmla="*/ 0 h 1345551"/>
              <a:gd name="connsiteX5" fmla="*/ 1224136 w 1224136"/>
              <a:gd name="connsiteY5" fmla="*/ 646848 h 1345551"/>
              <a:gd name="connsiteX6" fmla="*/ 1224136 w 1224136"/>
              <a:gd name="connsiteY6" fmla="*/ 646848 h 1345551"/>
              <a:gd name="connsiteX7" fmla="*/ 1224136 w 1224136"/>
              <a:gd name="connsiteY7" fmla="*/ 924069 h 1345551"/>
              <a:gd name="connsiteX8" fmla="*/ 1224136 w 1224136"/>
              <a:gd name="connsiteY8" fmla="*/ 1108883 h 1345551"/>
              <a:gd name="connsiteX9" fmla="*/ 510057 w 1224136"/>
              <a:gd name="connsiteY9" fmla="*/ 1108883 h 1345551"/>
              <a:gd name="connsiteX10" fmla="*/ 135769 w 1224136"/>
              <a:gd name="connsiteY10" fmla="*/ 1345551 h 1345551"/>
              <a:gd name="connsiteX11" fmla="*/ 156318 w 1224136"/>
              <a:gd name="connsiteY11" fmla="*/ 1100932 h 1345551"/>
              <a:gd name="connsiteX12" fmla="*/ 0 w 1224136"/>
              <a:gd name="connsiteY12" fmla="*/ 1108883 h 1345551"/>
              <a:gd name="connsiteX13" fmla="*/ 0 w 1224136"/>
              <a:gd name="connsiteY13" fmla="*/ 924069 h 1345551"/>
              <a:gd name="connsiteX14" fmla="*/ 0 w 1224136"/>
              <a:gd name="connsiteY14" fmla="*/ 646848 h 1345551"/>
              <a:gd name="connsiteX15" fmla="*/ 0 w 1224136"/>
              <a:gd name="connsiteY15" fmla="*/ 646848 h 1345551"/>
              <a:gd name="connsiteX16" fmla="*/ 0 w 1224136"/>
              <a:gd name="connsiteY16" fmla="*/ 0 h 134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4136" h="1345551">
                <a:moveTo>
                  <a:pt x="0" y="0"/>
                </a:moveTo>
                <a:lnTo>
                  <a:pt x="204023" y="0"/>
                </a:lnTo>
                <a:lnTo>
                  <a:pt x="204023" y="0"/>
                </a:lnTo>
                <a:lnTo>
                  <a:pt x="510057" y="0"/>
                </a:lnTo>
                <a:lnTo>
                  <a:pt x="1224136" y="0"/>
                </a:lnTo>
                <a:lnTo>
                  <a:pt x="1224136" y="646848"/>
                </a:lnTo>
                <a:lnTo>
                  <a:pt x="1224136" y="646848"/>
                </a:lnTo>
                <a:lnTo>
                  <a:pt x="1224136" y="924069"/>
                </a:lnTo>
                <a:lnTo>
                  <a:pt x="1224136" y="1108883"/>
                </a:lnTo>
                <a:lnTo>
                  <a:pt x="510057" y="1108883"/>
                </a:lnTo>
                <a:lnTo>
                  <a:pt x="135769" y="1345551"/>
                </a:lnTo>
                <a:lnTo>
                  <a:pt x="156318" y="1100932"/>
                </a:lnTo>
                <a:lnTo>
                  <a:pt x="0" y="1108883"/>
                </a:lnTo>
                <a:lnTo>
                  <a:pt x="0" y="924069"/>
                </a:lnTo>
                <a:lnTo>
                  <a:pt x="0" y="646848"/>
                </a:lnTo>
                <a:lnTo>
                  <a:pt x="0" y="6468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00438" y="3189667"/>
            <a:ext cx="1541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Services are </a:t>
            </a:r>
            <a:r>
              <a:rPr lang="en-US" b="1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not joined up </a:t>
            </a:r>
          </a:p>
        </p:txBody>
      </p:sp>
      <p:sp>
        <p:nvSpPr>
          <p:cNvPr id="41" name="Rectangular Callout 7"/>
          <p:cNvSpPr/>
          <p:nvPr/>
        </p:nvSpPr>
        <p:spPr>
          <a:xfrm rot="5400000">
            <a:off x="1465493" y="660994"/>
            <a:ext cx="1406258" cy="1957228"/>
          </a:xfrm>
          <a:custGeom>
            <a:avLst/>
            <a:gdLst>
              <a:gd name="connsiteX0" fmla="*/ 0 w 1224136"/>
              <a:gd name="connsiteY0" fmla="*/ 0 h 1108883"/>
              <a:gd name="connsiteX1" fmla="*/ 204023 w 1224136"/>
              <a:gd name="connsiteY1" fmla="*/ 0 h 1108883"/>
              <a:gd name="connsiteX2" fmla="*/ 204023 w 1224136"/>
              <a:gd name="connsiteY2" fmla="*/ 0 h 1108883"/>
              <a:gd name="connsiteX3" fmla="*/ 510057 w 1224136"/>
              <a:gd name="connsiteY3" fmla="*/ 0 h 1108883"/>
              <a:gd name="connsiteX4" fmla="*/ 1224136 w 1224136"/>
              <a:gd name="connsiteY4" fmla="*/ 0 h 1108883"/>
              <a:gd name="connsiteX5" fmla="*/ 1224136 w 1224136"/>
              <a:gd name="connsiteY5" fmla="*/ 646848 h 1108883"/>
              <a:gd name="connsiteX6" fmla="*/ 1224136 w 1224136"/>
              <a:gd name="connsiteY6" fmla="*/ 646848 h 1108883"/>
              <a:gd name="connsiteX7" fmla="*/ 1224136 w 1224136"/>
              <a:gd name="connsiteY7" fmla="*/ 924069 h 1108883"/>
              <a:gd name="connsiteX8" fmla="*/ 1224136 w 1224136"/>
              <a:gd name="connsiteY8" fmla="*/ 1108883 h 1108883"/>
              <a:gd name="connsiteX9" fmla="*/ 510057 w 1224136"/>
              <a:gd name="connsiteY9" fmla="*/ 1108883 h 1108883"/>
              <a:gd name="connsiteX10" fmla="*/ 191369 w 1224136"/>
              <a:gd name="connsiteY10" fmla="*/ 1283776 h 1108883"/>
              <a:gd name="connsiteX11" fmla="*/ 204023 w 1224136"/>
              <a:gd name="connsiteY11" fmla="*/ 1108883 h 1108883"/>
              <a:gd name="connsiteX12" fmla="*/ 0 w 1224136"/>
              <a:gd name="connsiteY12" fmla="*/ 1108883 h 1108883"/>
              <a:gd name="connsiteX13" fmla="*/ 0 w 1224136"/>
              <a:gd name="connsiteY13" fmla="*/ 924069 h 1108883"/>
              <a:gd name="connsiteX14" fmla="*/ 0 w 1224136"/>
              <a:gd name="connsiteY14" fmla="*/ 646848 h 1108883"/>
              <a:gd name="connsiteX15" fmla="*/ 0 w 1224136"/>
              <a:gd name="connsiteY15" fmla="*/ 646848 h 1108883"/>
              <a:gd name="connsiteX16" fmla="*/ 0 w 1224136"/>
              <a:gd name="connsiteY16" fmla="*/ 0 h 1108883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91369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03905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0 w 1224136"/>
              <a:gd name="connsiteY0" fmla="*/ 0 h 1331585"/>
              <a:gd name="connsiteX1" fmla="*/ 204023 w 1224136"/>
              <a:gd name="connsiteY1" fmla="*/ 0 h 1331585"/>
              <a:gd name="connsiteX2" fmla="*/ 204023 w 1224136"/>
              <a:gd name="connsiteY2" fmla="*/ 0 h 1331585"/>
              <a:gd name="connsiteX3" fmla="*/ 510057 w 1224136"/>
              <a:gd name="connsiteY3" fmla="*/ 0 h 1331585"/>
              <a:gd name="connsiteX4" fmla="*/ 1224136 w 1224136"/>
              <a:gd name="connsiteY4" fmla="*/ 0 h 1331585"/>
              <a:gd name="connsiteX5" fmla="*/ 1224136 w 1224136"/>
              <a:gd name="connsiteY5" fmla="*/ 646848 h 1331585"/>
              <a:gd name="connsiteX6" fmla="*/ 1224136 w 1224136"/>
              <a:gd name="connsiteY6" fmla="*/ 646848 h 1331585"/>
              <a:gd name="connsiteX7" fmla="*/ 1224136 w 1224136"/>
              <a:gd name="connsiteY7" fmla="*/ 924069 h 1331585"/>
              <a:gd name="connsiteX8" fmla="*/ 1224136 w 1224136"/>
              <a:gd name="connsiteY8" fmla="*/ 1108883 h 1331585"/>
              <a:gd name="connsiteX9" fmla="*/ 510057 w 1224136"/>
              <a:gd name="connsiteY9" fmla="*/ 1108883 h 1331585"/>
              <a:gd name="connsiteX10" fmla="*/ 380522 w 1224136"/>
              <a:gd name="connsiteY10" fmla="*/ 1331585 h 1331585"/>
              <a:gd name="connsiteX11" fmla="*/ 156318 w 1224136"/>
              <a:gd name="connsiteY11" fmla="*/ 1100932 h 1331585"/>
              <a:gd name="connsiteX12" fmla="*/ 0 w 1224136"/>
              <a:gd name="connsiteY12" fmla="*/ 1108883 h 1331585"/>
              <a:gd name="connsiteX13" fmla="*/ 0 w 1224136"/>
              <a:gd name="connsiteY13" fmla="*/ 924069 h 1331585"/>
              <a:gd name="connsiteX14" fmla="*/ 0 w 1224136"/>
              <a:gd name="connsiteY14" fmla="*/ 646848 h 1331585"/>
              <a:gd name="connsiteX15" fmla="*/ 0 w 1224136"/>
              <a:gd name="connsiteY15" fmla="*/ 646848 h 1331585"/>
              <a:gd name="connsiteX16" fmla="*/ 0 w 1224136"/>
              <a:gd name="connsiteY16" fmla="*/ 0 h 1331585"/>
              <a:gd name="connsiteX0" fmla="*/ 0 w 1224136"/>
              <a:gd name="connsiteY0" fmla="*/ 0 h 1331585"/>
              <a:gd name="connsiteX1" fmla="*/ 204023 w 1224136"/>
              <a:gd name="connsiteY1" fmla="*/ 0 h 1331585"/>
              <a:gd name="connsiteX2" fmla="*/ 204023 w 1224136"/>
              <a:gd name="connsiteY2" fmla="*/ 0 h 1331585"/>
              <a:gd name="connsiteX3" fmla="*/ 510057 w 1224136"/>
              <a:gd name="connsiteY3" fmla="*/ 0 h 1331585"/>
              <a:gd name="connsiteX4" fmla="*/ 1224136 w 1224136"/>
              <a:gd name="connsiteY4" fmla="*/ 0 h 1331585"/>
              <a:gd name="connsiteX5" fmla="*/ 1224136 w 1224136"/>
              <a:gd name="connsiteY5" fmla="*/ 646848 h 1331585"/>
              <a:gd name="connsiteX6" fmla="*/ 1224136 w 1224136"/>
              <a:gd name="connsiteY6" fmla="*/ 646848 h 1331585"/>
              <a:gd name="connsiteX7" fmla="*/ 1224136 w 1224136"/>
              <a:gd name="connsiteY7" fmla="*/ 924069 h 1331585"/>
              <a:gd name="connsiteX8" fmla="*/ 1224136 w 1224136"/>
              <a:gd name="connsiteY8" fmla="*/ 1108883 h 1331585"/>
              <a:gd name="connsiteX9" fmla="*/ 510057 w 1224136"/>
              <a:gd name="connsiteY9" fmla="*/ 1108883 h 1331585"/>
              <a:gd name="connsiteX10" fmla="*/ 380522 w 1224136"/>
              <a:gd name="connsiteY10" fmla="*/ 1331585 h 1331585"/>
              <a:gd name="connsiteX11" fmla="*/ 164454 w 1224136"/>
              <a:gd name="connsiteY11" fmla="*/ 1121421 h 1331585"/>
              <a:gd name="connsiteX12" fmla="*/ 0 w 1224136"/>
              <a:gd name="connsiteY12" fmla="*/ 1108883 h 1331585"/>
              <a:gd name="connsiteX13" fmla="*/ 0 w 1224136"/>
              <a:gd name="connsiteY13" fmla="*/ 924069 h 1331585"/>
              <a:gd name="connsiteX14" fmla="*/ 0 w 1224136"/>
              <a:gd name="connsiteY14" fmla="*/ 646848 h 1331585"/>
              <a:gd name="connsiteX15" fmla="*/ 0 w 1224136"/>
              <a:gd name="connsiteY15" fmla="*/ 646848 h 1331585"/>
              <a:gd name="connsiteX16" fmla="*/ 0 w 1224136"/>
              <a:gd name="connsiteY16" fmla="*/ 0 h 1331585"/>
              <a:gd name="connsiteX0" fmla="*/ 0 w 1224136"/>
              <a:gd name="connsiteY0" fmla="*/ 0 h 1385207"/>
              <a:gd name="connsiteX1" fmla="*/ 204023 w 1224136"/>
              <a:gd name="connsiteY1" fmla="*/ 0 h 1385207"/>
              <a:gd name="connsiteX2" fmla="*/ 204023 w 1224136"/>
              <a:gd name="connsiteY2" fmla="*/ 0 h 1385207"/>
              <a:gd name="connsiteX3" fmla="*/ 510057 w 1224136"/>
              <a:gd name="connsiteY3" fmla="*/ 0 h 1385207"/>
              <a:gd name="connsiteX4" fmla="*/ 1224136 w 1224136"/>
              <a:gd name="connsiteY4" fmla="*/ 0 h 1385207"/>
              <a:gd name="connsiteX5" fmla="*/ 1224136 w 1224136"/>
              <a:gd name="connsiteY5" fmla="*/ 646848 h 1385207"/>
              <a:gd name="connsiteX6" fmla="*/ 1224136 w 1224136"/>
              <a:gd name="connsiteY6" fmla="*/ 646848 h 1385207"/>
              <a:gd name="connsiteX7" fmla="*/ 1224136 w 1224136"/>
              <a:gd name="connsiteY7" fmla="*/ 924069 h 1385207"/>
              <a:gd name="connsiteX8" fmla="*/ 1224136 w 1224136"/>
              <a:gd name="connsiteY8" fmla="*/ 1108883 h 1385207"/>
              <a:gd name="connsiteX9" fmla="*/ 510057 w 1224136"/>
              <a:gd name="connsiteY9" fmla="*/ 1108883 h 1385207"/>
              <a:gd name="connsiteX10" fmla="*/ 185263 w 1224136"/>
              <a:gd name="connsiteY10" fmla="*/ 1385207 h 1385207"/>
              <a:gd name="connsiteX11" fmla="*/ 164454 w 1224136"/>
              <a:gd name="connsiteY11" fmla="*/ 1121421 h 1385207"/>
              <a:gd name="connsiteX12" fmla="*/ 0 w 1224136"/>
              <a:gd name="connsiteY12" fmla="*/ 1108883 h 1385207"/>
              <a:gd name="connsiteX13" fmla="*/ 0 w 1224136"/>
              <a:gd name="connsiteY13" fmla="*/ 924069 h 1385207"/>
              <a:gd name="connsiteX14" fmla="*/ 0 w 1224136"/>
              <a:gd name="connsiteY14" fmla="*/ 646848 h 1385207"/>
              <a:gd name="connsiteX15" fmla="*/ 0 w 1224136"/>
              <a:gd name="connsiteY15" fmla="*/ 646848 h 1385207"/>
              <a:gd name="connsiteX16" fmla="*/ 0 w 1224136"/>
              <a:gd name="connsiteY16" fmla="*/ 0 h 1385207"/>
              <a:gd name="connsiteX0" fmla="*/ 0 w 1224136"/>
              <a:gd name="connsiteY0" fmla="*/ 0 h 1323928"/>
              <a:gd name="connsiteX1" fmla="*/ 204023 w 1224136"/>
              <a:gd name="connsiteY1" fmla="*/ 0 h 1323928"/>
              <a:gd name="connsiteX2" fmla="*/ 204023 w 1224136"/>
              <a:gd name="connsiteY2" fmla="*/ 0 h 1323928"/>
              <a:gd name="connsiteX3" fmla="*/ 510057 w 1224136"/>
              <a:gd name="connsiteY3" fmla="*/ 0 h 1323928"/>
              <a:gd name="connsiteX4" fmla="*/ 1224136 w 1224136"/>
              <a:gd name="connsiteY4" fmla="*/ 0 h 1323928"/>
              <a:gd name="connsiteX5" fmla="*/ 1224136 w 1224136"/>
              <a:gd name="connsiteY5" fmla="*/ 646848 h 1323928"/>
              <a:gd name="connsiteX6" fmla="*/ 1224136 w 1224136"/>
              <a:gd name="connsiteY6" fmla="*/ 646848 h 1323928"/>
              <a:gd name="connsiteX7" fmla="*/ 1224136 w 1224136"/>
              <a:gd name="connsiteY7" fmla="*/ 924069 h 1323928"/>
              <a:gd name="connsiteX8" fmla="*/ 1224136 w 1224136"/>
              <a:gd name="connsiteY8" fmla="*/ 1108883 h 1323928"/>
              <a:gd name="connsiteX9" fmla="*/ 510057 w 1224136"/>
              <a:gd name="connsiteY9" fmla="*/ 1108883 h 1323928"/>
              <a:gd name="connsiteX10" fmla="*/ 673412 w 1224136"/>
              <a:gd name="connsiteY10" fmla="*/ 1323928 h 1323928"/>
              <a:gd name="connsiteX11" fmla="*/ 164454 w 1224136"/>
              <a:gd name="connsiteY11" fmla="*/ 1121421 h 1323928"/>
              <a:gd name="connsiteX12" fmla="*/ 0 w 1224136"/>
              <a:gd name="connsiteY12" fmla="*/ 1108883 h 1323928"/>
              <a:gd name="connsiteX13" fmla="*/ 0 w 1224136"/>
              <a:gd name="connsiteY13" fmla="*/ 924069 h 1323928"/>
              <a:gd name="connsiteX14" fmla="*/ 0 w 1224136"/>
              <a:gd name="connsiteY14" fmla="*/ 646848 h 1323928"/>
              <a:gd name="connsiteX15" fmla="*/ 0 w 1224136"/>
              <a:gd name="connsiteY15" fmla="*/ 646848 h 1323928"/>
              <a:gd name="connsiteX16" fmla="*/ 0 w 1224136"/>
              <a:gd name="connsiteY16" fmla="*/ 0 h 1323928"/>
              <a:gd name="connsiteX0" fmla="*/ 0 w 1224136"/>
              <a:gd name="connsiteY0" fmla="*/ 0 h 1323928"/>
              <a:gd name="connsiteX1" fmla="*/ 204023 w 1224136"/>
              <a:gd name="connsiteY1" fmla="*/ 0 h 1323928"/>
              <a:gd name="connsiteX2" fmla="*/ 204023 w 1224136"/>
              <a:gd name="connsiteY2" fmla="*/ 0 h 1323928"/>
              <a:gd name="connsiteX3" fmla="*/ 510057 w 1224136"/>
              <a:gd name="connsiteY3" fmla="*/ 0 h 1323928"/>
              <a:gd name="connsiteX4" fmla="*/ 1224136 w 1224136"/>
              <a:gd name="connsiteY4" fmla="*/ 0 h 1323928"/>
              <a:gd name="connsiteX5" fmla="*/ 1224136 w 1224136"/>
              <a:gd name="connsiteY5" fmla="*/ 646848 h 1323928"/>
              <a:gd name="connsiteX6" fmla="*/ 1224136 w 1224136"/>
              <a:gd name="connsiteY6" fmla="*/ 646848 h 1323928"/>
              <a:gd name="connsiteX7" fmla="*/ 1224136 w 1224136"/>
              <a:gd name="connsiteY7" fmla="*/ 924069 h 1323928"/>
              <a:gd name="connsiteX8" fmla="*/ 1224136 w 1224136"/>
              <a:gd name="connsiteY8" fmla="*/ 1108883 h 1323928"/>
              <a:gd name="connsiteX9" fmla="*/ 916848 w 1224136"/>
              <a:gd name="connsiteY9" fmla="*/ 1108883 h 1323928"/>
              <a:gd name="connsiteX10" fmla="*/ 673412 w 1224136"/>
              <a:gd name="connsiteY10" fmla="*/ 1323928 h 1323928"/>
              <a:gd name="connsiteX11" fmla="*/ 164454 w 1224136"/>
              <a:gd name="connsiteY11" fmla="*/ 1121421 h 1323928"/>
              <a:gd name="connsiteX12" fmla="*/ 0 w 1224136"/>
              <a:gd name="connsiteY12" fmla="*/ 1108883 h 1323928"/>
              <a:gd name="connsiteX13" fmla="*/ 0 w 1224136"/>
              <a:gd name="connsiteY13" fmla="*/ 924069 h 1323928"/>
              <a:gd name="connsiteX14" fmla="*/ 0 w 1224136"/>
              <a:gd name="connsiteY14" fmla="*/ 646848 h 1323928"/>
              <a:gd name="connsiteX15" fmla="*/ 0 w 1224136"/>
              <a:gd name="connsiteY15" fmla="*/ 646848 h 1323928"/>
              <a:gd name="connsiteX16" fmla="*/ 0 w 1224136"/>
              <a:gd name="connsiteY16" fmla="*/ 0 h 1323928"/>
              <a:gd name="connsiteX0" fmla="*/ 0 w 1224136"/>
              <a:gd name="connsiteY0" fmla="*/ 0 h 1323928"/>
              <a:gd name="connsiteX1" fmla="*/ 204023 w 1224136"/>
              <a:gd name="connsiteY1" fmla="*/ 0 h 1323928"/>
              <a:gd name="connsiteX2" fmla="*/ 204023 w 1224136"/>
              <a:gd name="connsiteY2" fmla="*/ 0 h 1323928"/>
              <a:gd name="connsiteX3" fmla="*/ 510057 w 1224136"/>
              <a:gd name="connsiteY3" fmla="*/ 0 h 1323928"/>
              <a:gd name="connsiteX4" fmla="*/ 1224136 w 1224136"/>
              <a:gd name="connsiteY4" fmla="*/ 0 h 1323928"/>
              <a:gd name="connsiteX5" fmla="*/ 1224136 w 1224136"/>
              <a:gd name="connsiteY5" fmla="*/ 646848 h 1323928"/>
              <a:gd name="connsiteX6" fmla="*/ 1224136 w 1224136"/>
              <a:gd name="connsiteY6" fmla="*/ 646848 h 1323928"/>
              <a:gd name="connsiteX7" fmla="*/ 1224136 w 1224136"/>
              <a:gd name="connsiteY7" fmla="*/ 924069 h 1323928"/>
              <a:gd name="connsiteX8" fmla="*/ 1224136 w 1224136"/>
              <a:gd name="connsiteY8" fmla="*/ 1108883 h 1323928"/>
              <a:gd name="connsiteX9" fmla="*/ 916848 w 1224136"/>
              <a:gd name="connsiteY9" fmla="*/ 1108883 h 1323928"/>
              <a:gd name="connsiteX10" fmla="*/ 673412 w 1224136"/>
              <a:gd name="connsiteY10" fmla="*/ 1323928 h 1323928"/>
              <a:gd name="connsiteX11" fmla="*/ 644466 w 1224136"/>
              <a:gd name="connsiteY11" fmla="*/ 1121421 h 1323928"/>
              <a:gd name="connsiteX12" fmla="*/ 0 w 1224136"/>
              <a:gd name="connsiteY12" fmla="*/ 1108883 h 1323928"/>
              <a:gd name="connsiteX13" fmla="*/ 0 w 1224136"/>
              <a:gd name="connsiteY13" fmla="*/ 924069 h 1323928"/>
              <a:gd name="connsiteX14" fmla="*/ 0 w 1224136"/>
              <a:gd name="connsiteY14" fmla="*/ 646848 h 1323928"/>
              <a:gd name="connsiteX15" fmla="*/ 0 w 1224136"/>
              <a:gd name="connsiteY15" fmla="*/ 646848 h 1323928"/>
              <a:gd name="connsiteX16" fmla="*/ 0 w 1224136"/>
              <a:gd name="connsiteY16" fmla="*/ 0 h 1323928"/>
              <a:gd name="connsiteX0" fmla="*/ 0 w 1224136"/>
              <a:gd name="connsiteY0" fmla="*/ 0 h 1369890"/>
              <a:gd name="connsiteX1" fmla="*/ 204023 w 1224136"/>
              <a:gd name="connsiteY1" fmla="*/ 0 h 1369890"/>
              <a:gd name="connsiteX2" fmla="*/ 204023 w 1224136"/>
              <a:gd name="connsiteY2" fmla="*/ 0 h 1369890"/>
              <a:gd name="connsiteX3" fmla="*/ 510057 w 1224136"/>
              <a:gd name="connsiteY3" fmla="*/ 0 h 1369890"/>
              <a:gd name="connsiteX4" fmla="*/ 1224136 w 1224136"/>
              <a:gd name="connsiteY4" fmla="*/ 0 h 1369890"/>
              <a:gd name="connsiteX5" fmla="*/ 1224136 w 1224136"/>
              <a:gd name="connsiteY5" fmla="*/ 646848 h 1369890"/>
              <a:gd name="connsiteX6" fmla="*/ 1224136 w 1224136"/>
              <a:gd name="connsiteY6" fmla="*/ 646848 h 1369890"/>
              <a:gd name="connsiteX7" fmla="*/ 1224136 w 1224136"/>
              <a:gd name="connsiteY7" fmla="*/ 924069 h 1369890"/>
              <a:gd name="connsiteX8" fmla="*/ 1224136 w 1224136"/>
              <a:gd name="connsiteY8" fmla="*/ 1108883 h 1369890"/>
              <a:gd name="connsiteX9" fmla="*/ 916848 w 1224136"/>
              <a:gd name="connsiteY9" fmla="*/ 1108883 h 1369890"/>
              <a:gd name="connsiteX10" fmla="*/ 909351 w 1224136"/>
              <a:gd name="connsiteY10" fmla="*/ 1369890 h 1369890"/>
              <a:gd name="connsiteX11" fmla="*/ 644466 w 1224136"/>
              <a:gd name="connsiteY11" fmla="*/ 1121421 h 1369890"/>
              <a:gd name="connsiteX12" fmla="*/ 0 w 1224136"/>
              <a:gd name="connsiteY12" fmla="*/ 1108883 h 1369890"/>
              <a:gd name="connsiteX13" fmla="*/ 0 w 1224136"/>
              <a:gd name="connsiteY13" fmla="*/ 924069 h 1369890"/>
              <a:gd name="connsiteX14" fmla="*/ 0 w 1224136"/>
              <a:gd name="connsiteY14" fmla="*/ 646848 h 1369890"/>
              <a:gd name="connsiteX15" fmla="*/ 0 w 1224136"/>
              <a:gd name="connsiteY15" fmla="*/ 646848 h 1369890"/>
              <a:gd name="connsiteX16" fmla="*/ 0 w 1224136"/>
              <a:gd name="connsiteY16" fmla="*/ 0 h 1369890"/>
              <a:gd name="connsiteX0" fmla="*/ 0 w 1224136"/>
              <a:gd name="connsiteY0" fmla="*/ 0 h 1431173"/>
              <a:gd name="connsiteX1" fmla="*/ 204023 w 1224136"/>
              <a:gd name="connsiteY1" fmla="*/ 0 h 1431173"/>
              <a:gd name="connsiteX2" fmla="*/ 204023 w 1224136"/>
              <a:gd name="connsiteY2" fmla="*/ 0 h 1431173"/>
              <a:gd name="connsiteX3" fmla="*/ 510057 w 1224136"/>
              <a:gd name="connsiteY3" fmla="*/ 0 h 1431173"/>
              <a:gd name="connsiteX4" fmla="*/ 1224136 w 1224136"/>
              <a:gd name="connsiteY4" fmla="*/ 0 h 1431173"/>
              <a:gd name="connsiteX5" fmla="*/ 1224136 w 1224136"/>
              <a:gd name="connsiteY5" fmla="*/ 646848 h 1431173"/>
              <a:gd name="connsiteX6" fmla="*/ 1224136 w 1224136"/>
              <a:gd name="connsiteY6" fmla="*/ 646848 h 1431173"/>
              <a:gd name="connsiteX7" fmla="*/ 1224136 w 1224136"/>
              <a:gd name="connsiteY7" fmla="*/ 924069 h 1431173"/>
              <a:gd name="connsiteX8" fmla="*/ 1224136 w 1224136"/>
              <a:gd name="connsiteY8" fmla="*/ 1108883 h 1431173"/>
              <a:gd name="connsiteX9" fmla="*/ 916848 w 1224136"/>
              <a:gd name="connsiteY9" fmla="*/ 1108883 h 1431173"/>
              <a:gd name="connsiteX10" fmla="*/ 1055795 w 1224136"/>
              <a:gd name="connsiteY10" fmla="*/ 1431173 h 1431173"/>
              <a:gd name="connsiteX11" fmla="*/ 644466 w 1224136"/>
              <a:gd name="connsiteY11" fmla="*/ 1121421 h 1431173"/>
              <a:gd name="connsiteX12" fmla="*/ 0 w 1224136"/>
              <a:gd name="connsiteY12" fmla="*/ 1108883 h 1431173"/>
              <a:gd name="connsiteX13" fmla="*/ 0 w 1224136"/>
              <a:gd name="connsiteY13" fmla="*/ 924069 h 1431173"/>
              <a:gd name="connsiteX14" fmla="*/ 0 w 1224136"/>
              <a:gd name="connsiteY14" fmla="*/ 646848 h 1431173"/>
              <a:gd name="connsiteX15" fmla="*/ 0 w 1224136"/>
              <a:gd name="connsiteY15" fmla="*/ 646848 h 1431173"/>
              <a:gd name="connsiteX16" fmla="*/ 0 w 1224136"/>
              <a:gd name="connsiteY16" fmla="*/ 0 h 1431173"/>
              <a:gd name="connsiteX0" fmla="*/ 0 w 1224136"/>
              <a:gd name="connsiteY0" fmla="*/ 0 h 1323929"/>
              <a:gd name="connsiteX1" fmla="*/ 204023 w 1224136"/>
              <a:gd name="connsiteY1" fmla="*/ 0 h 1323929"/>
              <a:gd name="connsiteX2" fmla="*/ 204023 w 1224136"/>
              <a:gd name="connsiteY2" fmla="*/ 0 h 1323929"/>
              <a:gd name="connsiteX3" fmla="*/ 510057 w 1224136"/>
              <a:gd name="connsiteY3" fmla="*/ 0 h 1323929"/>
              <a:gd name="connsiteX4" fmla="*/ 1224136 w 1224136"/>
              <a:gd name="connsiteY4" fmla="*/ 0 h 1323929"/>
              <a:gd name="connsiteX5" fmla="*/ 1224136 w 1224136"/>
              <a:gd name="connsiteY5" fmla="*/ 646848 h 1323929"/>
              <a:gd name="connsiteX6" fmla="*/ 1224136 w 1224136"/>
              <a:gd name="connsiteY6" fmla="*/ 646848 h 1323929"/>
              <a:gd name="connsiteX7" fmla="*/ 1224136 w 1224136"/>
              <a:gd name="connsiteY7" fmla="*/ 924069 h 1323929"/>
              <a:gd name="connsiteX8" fmla="*/ 1224136 w 1224136"/>
              <a:gd name="connsiteY8" fmla="*/ 1108883 h 1323929"/>
              <a:gd name="connsiteX9" fmla="*/ 916848 w 1224136"/>
              <a:gd name="connsiteY9" fmla="*/ 1108883 h 1323929"/>
              <a:gd name="connsiteX10" fmla="*/ 323570 w 1224136"/>
              <a:gd name="connsiteY10" fmla="*/ 1323929 h 1323929"/>
              <a:gd name="connsiteX11" fmla="*/ 644466 w 1224136"/>
              <a:gd name="connsiteY11" fmla="*/ 1121421 h 1323929"/>
              <a:gd name="connsiteX12" fmla="*/ 0 w 1224136"/>
              <a:gd name="connsiteY12" fmla="*/ 1108883 h 1323929"/>
              <a:gd name="connsiteX13" fmla="*/ 0 w 1224136"/>
              <a:gd name="connsiteY13" fmla="*/ 924069 h 1323929"/>
              <a:gd name="connsiteX14" fmla="*/ 0 w 1224136"/>
              <a:gd name="connsiteY14" fmla="*/ 646848 h 1323929"/>
              <a:gd name="connsiteX15" fmla="*/ 0 w 1224136"/>
              <a:gd name="connsiteY15" fmla="*/ 646848 h 1323929"/>
              <a:gd name="connsiteX16" fmla="*/ 0 w 1224136"/>
              <a:gd name="connsiteY16" fmla="*/ 0 h 1323929"/>
              <a:gd name="connsiteX0" fmla="*/ 0 w 1224136"/>
              <a:gd name="connsiteY0" fmla="*/ 0 h 1323929"/>
              <a:gd name="connsiteX1" fmla="*/ 204023 w 1224136"/>
              <a:gd name="connsiteY1" fmla="*/ 0 h 1323929"/>
              <a:gd name="connsiteX2" fmla="*/ 204023 w 1224136"/>
              <a:gd name="connsiteY2" fmla="*/ 0 h 1323929"/>
              <a:gd name="connsiteX3" fmla="*/ 510057 w 1224136"/>
              <a:gd name="connsiteY3" fmla="*/ 0 h 1323929"/>
              <a:gd name="connsiteX4" fmla="*/ 1224136 w 1224136"/>
              <a:gd name="connsiteY4" fmla="*/ 0 h 1323929"/>
              <a:gd name="connsiteX5" fmla="*/ 1224136 w 1224136"/>
              <a:gd name="connsiteY5" fmla="*/ 646848 h 1323929"/>
              <a:gd name="connsiteX6" fmla="*/ 1224136 w 1224136"/>
              <a:gd name="connsiteY6" fmla="*/ 646848 h 1323929"/>
              <a:gd name="connsiteX7" fmla="*/ 1224136 w 1224136"/>
              <a:gd name="connsiteY7" fmla="*/ 924069 h 1323929"/>
              <a:gd name="connsiteX8" fmla="*/ 1224136 w 1224136"/>
              <a:gd name="connsiteY8" fmla="*/ 1108883 h 1323929"/>
              <a:gd name="connsiteX9" fmla="*/ 916848 w 1224136"/>
              <a:gd name="connsiteY9" fmla="*/ 1108883 h 1323929"/>
              <a:gd name="connsiteX10" fmla="*/ 323570 w 1224136"/>
              <a:gd name="connsiteY10" fmla="*/ 1323929 h 1323929"/>
              <a:gd name="connsiteX11" fmla="*/ 375987 w 1224136"/>
              <a:gd name="connsiteY11" fmla="*/ 1129081 h 1323929"/>
              <a:gd name="connsiteX12" fmla="*/ 0 w 1224136"/>
              <a:gd name="connsiteY12" fmla="*/ 1108883 h 1323929"/>
              <a:gd name="connsiteX13" fmla="*/ 0 w 1224136"/>
              <a:gd name="connsiteY13" fmla="*/ 924069 h 1323929"/>
              <a:gd name="connsiteX14" fmla="*/ 0 w 1224136"/>
              <a:gd name="connsiteY14" fmla="*/ 646848 h 1323929"/>
              <a:gd name="connsiteX15" fmla="*/ 0 w 1224136"/>
              <a:gd name="connsiteY15" fmla="*/ 646848 h 1323929"/>
              <a:gd name="connsiteX16" fmla="*/ 0 w 1224136"/>
              <a:gd name="connsiteY16" fmla="*/ 0 h 1323929"/>
              <a:gd name="connsiteX0" fmla="*/ 0 w 1224136"/>
              <a:gd name="connsiteY0" fmla="*/ 0 h 1323929"/>
              <a:gd name="connsiteX1" fmla="*/ 204023 w 1224136"/>
              <a:gd name="connsiteY1" fmla="*/ 0 h 1323929"/>
              <a:gd name="connsiteX2" fmla="*/ 204023 w 1224136"/>
              <a:gd name="connsiteY2" fmla="*/ 0 h 1323929"/>
              <a:gd name="connsiteX3" fmla="*/ 510057 w 1224136"/>
              <a:gd name="connsiteY3" fmla="*/ 0 h 1323929"/>
              <a:gd name="connsiteX4" fmla="*/ 1224136 w 1224136"/>
              <a:gd name="connsiteY4" fmla="*/ 0 h 1323929"/>
              <a:gd name="connsiteX5" fmla="*/ 1224136 w 1224136"/>
              <a:gd name="connsiteY5" fmla="*/ 646848 h 1323929"/>
              <a:gd name="connsiteX6" fmla="*/ 1224136 w 1224136"/>
              <a:gd name="connsiteY6" fmla="*/ 646848 h 1323929"/>
              <a:gd name="connsiteX7" fmla="*/ 1224136 w 1224136"/>
              <a:gd name="connsiteY7" fmla="*/ 924069 h 1323929"/>
              <a:gd name="connsiteX8" fmla="*/ 1224136 w 1224136"/>
              <a:gd name="connsiteY8" fmla="*/ 1108883 h 1323929"/>
              <a:gd name="connsiteX9" fmla="*/ 916848 w 1224136"/>
              <a:gd name="connsiteY9" fmla="*/ 1108883 h 1323929"/>
              <a:gd name="connsiteX10" fmla="*/ 323570 w 1224136"/>
              <a:gd name="connsiteY10" fmla="*/ 1323929 h 1323929"/>
              <a:gd name="connsiteX11" fmla="*/ 392261 w 1224136"/>
              <a:gd name="connsiteY11" fmla="*/ 1106100 h 1323929"/>
              <a:gd name="connsiteX12" fmla="*/ 0 w 1224136"/>
              <a:gd name="connsiteY12" fmla="*/ 1108883 h 1323929"/>
              <a:gd name="connsiteX13" fmla="*/ 0 w 1224136"/>
              <a:gd name="connsiteY13" fmla="*/ 924069 h 1323929"/>
              <a:gd name="connsiteX14" fmla="*/ 0 w 1224136"/>
              <a:gd name="connsiteY14" fmla="*/ 646848 h 1323929"/>
              <a:gd name="connsiteX15" fmla="*/ 0 w 1224136"/>
              <a:gd name="connsiteY15" fmla="*/ 646848 h 1323929"/>
              <a:gd name="connsiteX16" fmla="*/ 0 w 1224136"/>
              <a:gd name="connsiteY16" fmla="*/ 0 h 1323929"/>
              <a:gd name="connsiteX0" fmla="*/ 0 w 1224136"/>
              <a:gd name="connsiteY0" fmla="*/ 0 h 1323929"/>
              <a:gd name="connsiteX1" fmla="*/ 204023 w 1224136"/>
              <a:gd name="connsiteY1" fmla="*/ 0 h 1323929"/>
              <a:gd name="connsiteX2" fmla="*/ 204023 w 1224136"/>
              <a:gd name="connsiteY2" fmla="*/ 0 h 1323929"/>
              <a:gd name="connsiteX3" fmla="*/ 510057 w 1224136"/>
              <a:gd name="connsiteY3" fmla="*/ 0 h 1323929"/>
              <a:gd name="connsiteX4" fmla="*/ 1224136 w 1224136"/>
              <a:gd name="connsiteY4" fmla="*/ 0 h 1323929"/>
              <a:gd name="connsiteX5" fmla="*/ 1224136 w 1224136"/>
              <a:gd name="connsiteY5" fmla="*/ 646848 h 1323929"/>
              <a:gd name="connsiteX6" fmla="*/ 1224136 w 1224136"/>
              <a:gd name="connsiteY6" fmla="*/ 646848 h 1323929"/>
              <a:gd name="connsiteX7" fmla="*/ 1224136 w 1224136"/>
              <a:gd name="connsiteY7" fmla="*/ 924069 h 1323929"/>
              <a:gd name="connsiteX8" fmla="*/ 1224136 w 1224136"/>
              <a:gd name="connsiteY8" fmla="*/ 1108883 h 1323929"/>
              <a:gd name="connsiteX9" fmla="*/ 615825 w 1224136"/>
              <a:gd name="connsiteY9" fmla="*/ 1124203 h 1323929"/>
              <a:gd name="connsiteX10" fmla="*/ 323570 w 1224136"/>
              <a:gd name="connsiteY10" fmla="*/ 1323929 h 1323929"/>
              <a:gd name="connsiteX11" fmla="*/ 392261 w 1224136"/>
              <a:gd name="connsiteY11" fmla="*/ 1106100 h 1323929"/>
              <a:gd name="connsiteX12" fmla="*/ 0 w 1224136"/>
              <a:gd name="connsiteY12" fmla="*/ 1108883 h 1323929"/>
              <a:gd name="connsiteX13" fmla="*/ 0 w 1224136"/>
              <a:gd name="connsiteY13" fmla="*/ 924069 h 1323929"/>
              <a:gd name="connsiteX14" fmla="*/ 0 w 1224136"/>
              <a:gd name="connsiteY14" fmla="*/ 646848 h 1323929"/>
              <a:gd name="connsiteX15" fmla="*/ 0 w 1224136"/>
              <a:gd name="connsiteY15" fmla="*/ 646848 h 1323929"/>
              <a:gd name="connsiteX16" fmla="*/ 0 w 1224136"/>
              <a:gd name="connsiteY16" fmla="*/ 0 h 1323929"/>
              <a:gd name="connsiteX0" fmla="*/ 0 w 1224136"/>
              <a:gd name="connsiteY0" fmla="*/ 0 h 1323929"/>
              <a:gd name="connsiteX1" fmla="*/ 204023 w 1224136"/>
              <a:gd name="connsiteY1" fmla="*/ 0 h 1323929"/>
              <a:gd name="connsiteX2" fmla="*/ 204023 w 1224136"/>
              <a:gd name="connsiteY2" fmla="*/ 0 h 1323929"/>
              <a:gd name="connsiteX3" fmla="*/ 510057 w 1224136"/>
              <a:gd name="connsiteY3" fmla="*/ 0 h 1323929"/>
              <a:gd name="connsiteX4" fmla="*/ 1224136 w 1224136"/>
              <a:gd name="connsiteY4" fmla="*/ 0 h 1323929"/>
              <a:gd name="connsiteX5" fmla="*/ 1224136 w 1224136"/>
              <a:gd name="connsiteY5" fmla="*/ 646848 h 1323929"/>
              <a:gd name="connsiteX6" fmla="*/ 1224136 w 1224136"/>
              <a:gd name="connsiteY6" fmla="*/ 646848 h 1323929"/>
              <a:gd name="connsiteX7" fmla="*/ 1224136 w 1224136"/>
              <a:gd name="connsiteY7" fmla="*/ 924069 h 1323929"/>
              <a:gd name="connsiteX8" fmla="*/ 1224136 w 1224136"/>
              <a:gd name="connsiteY8" fmla="*/ 1108883 h 1323929"/>
              <a:gd name="connsiteX9" fmla="*/ 615825 w 1224136"/>
              <a:gd name="connsiteY9" fmla="*/ 1124203 h 1323929"/>
              <a:gd name="connsiteX10" fmla="*/ 323570 w 1224136"/>
              <a:gd name="connsiteY10" fmla="*/ 1323929 h 1323929"/>
              <a:gd name="connsiteX11" fmla="*/ 351585 w 1224136"/>
              <a:gd name="connsiteY11" fmla="*/ 1113760 h 1323929"/>
              <a:gd name="connsiteX12" fmla="*/ 0 w 1224136"/>
              <a:gd name="connsiteY12" fmla="*/ 1108883 h 1323929"/>
              <a:gd name="connsiteX13" fmla="*/ 0 w 1224136"/>
              <a:gd name="connsiteY13" fmla="*/ 924069 h 1323929"/>
              <a:gd name="connsiteX14" fmla="*/ 0 w 1224136"/>
              <a:gd name="connsiteY14" fmla="*/ 646848 h 1323929"/>
              <a:gd name="connsiteX15" fmla="*/ 0 w 1224136"/>
              <a:gd name="connsiteY15" fmla="*/ 646848 h 1323929"/>
              <a:gd name="connsiteX16" fmla="*/ 0 w 1224136"/>
              <a:gd name="connsiteY16" fmla="*/ 0 h 132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4136" h="1323929">
                <a:moveTo>
                  <a:pt x="0" y="0"/>
                </a:moveTo>
                <a:lnTo>
                  <a:pt x="204023" y="0"/>
                </a:lnTo>
                <a:lnTo>
                  <a:pt x="204023" y="0"/>
                </a:lnTo>
                <a:lnTo>
                  <a:pt x="510057" y="0"/>
                </a:lnTo>
                <a:lnTo>
                  <a:pt x="1224136" y="0"/>
                </a:lnTo>
                <a:lnTo>
                  <a:pt x="1224136" y="646848"/>
                </a:lnTo>
                <a:lnTo>
                  <a:pt x="1224136" y="646848"/>
                </a:lnTo>
                <a:lnTo>
                  <a:pt x="1224136" y="924069"/>
                </a:lnTo>
                <a:lnTo>
                  <a:pt x="1224136" y="1108883"/>
                </a:lnTo>
                <a:lnTo>
                  <a:pt x="615825" y="1124203"/>
                </a:lnTo>
                <a:lnTo>
                  <a:pt x="323570" y="1323929"/>
                </a:lnTo>
                <a:lnTo>
                  <a:pt x="351585" y="1113760"/>
                </a:lnTo>
                <a:lnTo>
                  <a:pt x="0" y="1108883"/>
                </a:lnTo>
                <a:lnTo>
                  <a:pt x="0" y="924069"/>
                </a:lnTo>
                <a:lnTo>
                  <a:pt x="0" y="646848"/>
                </a:lnTo>
                <a:lnTo>
                  <a:pt x="0" y="6468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66193" y="940999"/>
            <a:ext cx="168104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I want to know that my </a:t>
            </a:r>
            <a:r>
              <a:rPr lang="en-GB" b="1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GP is experienced</a:t>
            </a:r>
            <a:r>
              <a:rPr lang="en-GB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 in caring for children</a:t>
            </a:r>
            <a:endParaRPr lang="en-GB" b="1" dirty="0">
              <a:solidFill>
                <a:srgbClr val="3F3F3F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GB" sz="1600" dirty="0">
              <a:solidFill>
                <a:srgbClr val="3F3F3F"/>
              </a:solidFill>
            </a:endParaRPr>
          </a:p>
        </p:txBody>
      </p:sp>
      <p:sp>
        <p:nvSpPr>
          <p:cNvPr id="49" name="Rectangular Callout 31"/>
          <p:cNvSpPr/>
          <p:nvPr/>
        </p:nvSpPr>
        <p:spPr>
          <a:xfrm>
            <a:off x="4008351" y="1399603"/>
            <a:ext cx="1985515" cy="1957389"/>
          </a:xfrm>
          <a:custGeom>
            <a:avLst/>
            <a:gdLst>
              <a:gd name="connsiteX0" fmla="*/ 0 w 1366763"/>
              <a:gd name="connsiteY0" fmla="*/ 0 h 1504172"/>
              <a:gd name="connsiteX1" fmla="*/ 227794 w 1366763"/>
              <a:gd name="connsiteY1" fmla="*/ 0 h 1504172"/>
              <a:gd name="connsiteX2" fmla="*/ 227794 w 1366763"/>
              <a:gd name="connsiteY2" fmla="*/ 0 h 1504172"/>
              <a:gd name="connsiteX3" fmla="*/ 569485 w 1366763"/>
              <a:gd name="connsiteY3" fmla="*/ 0 h 1504172"/>
              <a:gd name="connsiteX4" fmla="*/ 1366763 w 1366763"/>
              <a:gd name="connsiteY4" fmla="*/ 0 h 1504172"/>
              <a:gd name="connsiteX5" fmla="*/ 1366763 w 1366763"/>
              <a:gd name="connsiteY5" fmla="*/ 877434 h 1504172"/>
              <a:gd name="connsiteX6" fmla="*/ 1366763 w 1366763"/>
              <a:gd name="connsiteY6" fmla="*/ 877434 h 1504172"/>
              <a:gd name="connsiteX7" fmla="*/ 1366763 w 1366763"/>
              <a:gd name="connsiteY7" fmla="*/ 1253477 h 1504172"/>
              <a:gd name="connsiteX8" fmla="*/ 1366763 w 1366763"/>
              <a:gd name="connsiteY8" fmla="*/ 1504172 h 1504172"/>
              <a:gd name="connsiteX9" fmla="*/ 569485 w 1366763"/>
              <a:gd name="connsiteY9" fmla="*/ 1504172 h 1504172"/>
              <a:gd name="connsiteX10" fmla="*/ 227794 w 1366763"/>
              <a:gd name="connsiteY10" fmla="*/ 1504172 h 1504172"/>
              <a:gd name="connsiteX11" fmla="*/ 227794 w 1366763"/>
              <a:gd name="connsiteY11" fmla="*/ 1504172 h 1504172"/>
              <a:gd name="connsiteX12" fmla="*/ 0 w 1366763"/>
              <a:gd name="connsiteY12" fmla="*/ 1504172 h 1504172"/>
              <a:gd name="connsiteX13" fmla="*/ 0 w 1366763"/>
              <a:gd name="connsiteY13" fmla="*/ 1253477 h 1504172"/>
              <a:gd name="connsiteX14" fmla="*/ -92598 w 1366763"/>
              <a:gd name="connsiteY14" fmla="*/ 1305952 h 1504172"/>
              <a:gd name="connsiteX15" fmla="*/ 0 w 1366763"/>
              <a:gd name="connsiteY15" fmla="*/ 877434 h 1504172"/>
              <a:gd name="connsiteX16" fmla="*/ 0 w 1366763"/>
              <a:gd name="connsiteY16" fmla="*/ 0 h 1504172"/>
              <a:gd name="connsiteX0" fmla="*/ 92598 w 1459361"/>
              <a:gd name="connsiteY0" fmla="*/ 0 h 1504172"/>
              <a:gd name="connsiteX1" fmla="*/ 320392 w 1459361"/>
              <a:gd name="connsiteY1" fmla="*/ 0 h 1504172"/>
              <a:gd name="connsiteX2" fmla="*/ 320392 w 1459361"/>
              <a:gd name="connsiteY2" fmla="*/ 0 h 1504172"/>
              <a:gd name="connsiteX3" fmla="*/ 662083 w 1459361"/>
              <a:gd name="connsiteY3" fmla="*/ 0 h 1504172"/>
              <a:gd name="connsiteX4" fmla="*/ 1459361 w 1459361"/>
              <a:gd name="connsiteY4" fmla="*/ 0 h 1504172"/>
              <a:gd name="connsiteX5" fmla="*/ 1459361 w 1459361"/>
              <a:gd name="connsiteY5" fmla="*/ 877434 h 1504172"/>
              <a:gd name="connsiteX6" fmla="*/ 1459361 w 1459361"/>
              <a:gd name="connsiteY6" fmla="*/ 877434 h 1504172"/>
              <a:gd name="connsiteX7" fmla="*/ 1459361 w 1459361"/>
              <a:gd name="connsiteY7" fmla="*/ 1253477 h 1504172"/>
              <a:gd name="connsiteX8" fmla="*/ 1459361 w 1459361"/>
              <a:gd name="connsiteY8" fmla="*/ 1504172 h 1504172"/>
              <a:gd name="connsiteX9" fmla="*/ 662083 w 1459361"/>
              <a:gd name="connsiteY9" fmla="*/ 1504172 h 1504172"/>
              <a:gd name="connsiteX10" fmla="*/ 320392 w 1459361"/>
              <a:gd name="connsiteY10" fmla="*/ 1504172 h 1504172"/>
              <a:gd name="connsiteX11" fmla="*/ 320392 w 1459361"/>
              <a:gd name="connsiteY11" fmla="*/ 1504172 h 1504172"/>
              <a:gd name="connsiteX12" fmla="*/ 92598 w 1459361"/>
              <a:gd name="connsiteY12" fmla="*/ 1504172 h 1504172"/>
              <a:gd name="connsiteX13" fmla="*/ 92598 w 1459361"/>
              <a:gd name="connsiteY13" fmla="*/ 1340941 h 1504172"/>
              <a:gd name="connsiteX14" fmla="*/ 0 w 1459361"/>
              <a:gd name="connsiteY14" fmla="*/ 1305952 h 1504172"/>
              <a:gd name="connsiteX15" fmla="*/ 92598 w 1459361"/>
              <a:gd name="connsiteY15" fmla="*/ 877434 h 1504172"/>
              <a:gd name="connsiteX16" fmla="*/ 92598 w 1459361"/>
              <a:gd name="connsiteY16" fmla="*/ 0 h 1504172"/>
              <a:gd name="connsiteX0" fmla="*/ 156208 w 1522971"/>
              <a:gd name="connsiteY0" fmla="*/ 0 h 1504172"/>
              <a:gd name="connsiteX1" fmla="*/ 384002 w 1522971"/>
              <a:gd name="connsiteY1" fmla="*/ 0 h 1504172"/>
              <a:gd name="connsiteX2" fmla="*/ 384002 w 1522971"/>
              <a:gd name="connsiteY2" fmla="*/ 0 h 1504172"/>
              <a:gd name="connsiteX3" fmla="*/ 725693 w 1522971"/>
              <a:gd name="connsiteY3" fmla="*/ 0 h 1504172"/>
              <a:gd name="connsiteX4" fmla="*/ 1522971 w 1522971"/>
              <a:gd name="connsiteY4" fmla="*/ 0 h 1504172"/>
              <a:gd name="connsiteX5" fmla="*/ 1522971 w 1522971"/>
              <a:gd name="connsiteY5" fmla="*/ 877434 h 1504172"/>
              <a:gd name="connsiteX6" fmla="*/ 1522971 w 1522971"/>
              <a:gd name="connsiteY6" fmla="*/ 877434 h 1504172"/>
              <a:gd name="connsiteX7" fmla="*/ 1522971 w 1522971"/>
              <a:gd name="connsiteY7" fmla="*/ 1253477 h 1504172"/>
              <a:gd name="connsiteX8" fmla="*/ 1522971 w 1522971"/>
              <a:gd name="connsiteY8" fmla="*/ 1504172 h 1504172"/>
              <a:gd name="connsiteX9" fmla="*/ 725693 w 1522971"/>
              <a:gd name="connsiteY9" fmla="*/ 1504172 h 1504172"/>
              <a:gd name="connsiteX10" fmla="*/ 384002 w 1522971"/>
              <a:gd name="connsiteY10" fmla="*/ 1504172 h 1504172"/>
              <a:gd name="connsiteX11" fmla="*/ 384002 w 1522971"/>
              <a:gd name="connsiteY11" fmla="*/ 1504172 h 1504172"/>
              <a:gd name="connsiteX12" fmla="*/ 156208 w 1522971"/>
              <a:gd name="connsiteY12" fmla="*/ 1504172 h 1504172"/>
              <a:gd name="connsiteX13" fmla="*/ 156208 w 1522971"/>
              <a:gd name="connsiteY13" fmla="*/ 1340941 h 1504172"/>
              <a:gd name="connsiteX14" fmla="*/ 0 w 1522971"/>
              <a:gd name="connsiteY14" fmla="*/ 1496783 h 1504172"/>
              <a:gd name="connsiteX15" fmla="*/ 156208 w 1522971"/>
              <a:gd name="connsiteY15" fmla="*/ 877434 h 1504172"/>
              <a:gd name="connsiteX16" fmla="*/ 156208 w 1522971"/>
              <a:gd name="connsiteY16" fmla="*/ 0 h 1504172"/>
              <a:gd name="connsiteX0" fmla="*/ 569675 w 1936438"/>
              <a:gd name="connsiteY0" fmla="*/ 0 h 1504172"/>
              <a:gd name="connsiteX1" fmla="*/ 797469 w 1936438"/>
              <a:gd name="connsiteY1" fmla="*/ 0 h 1504172"/>
              <a:gd name="connsiteX2" fmla="*/ 797469 w 1936438"/>
              <a:gd name="connsiteY2" fmla="*/ 0 h 1504172"/>
              <a:gd name="connsiteX3" fmla="*/ 1139160 w 1936438"/>
              <a:gd name="connsiteY3" fmla="*/ 0 h 1504172"/>
              <a:gd name="connsiteX4" fmla="*/ 1936438 w 1936438"/>
              <a:gd name="connsiteY4" fmla="*/ 0 h 1504172"/>
              <a:gd name="connsiteX5" fmla="*/ 1936438 w 1936438"/>
              <a:gd name="connsiteY5" fmla="*/ 877434 h 1504172"/>
              <a:gd name="connsiteX6" fmla="*/ 1936438 w 1936438"/>
              <a:gd name="connsiteY6" fmla="*/ 877434 h 1504172"/>
              <a:gd name="connsiteX7" fmla="*/ 1936438 w 1936438"/>
              <a:gd name="connsiteY7" fmla="*/ 1253477 h 1504172"/>
              <a:gd name="connsiteX8" fmla="*/ 1936438 w 1936438"/>
              <a:gd name="connsiteY8" fmla="*/ 1504172 h 1504172"/>
              <a:gd name="connsiteX9" fmla="*/ 1139160 w 1936438"/>
              <a:gd name="connsiteY9" fmla="*/ 1504172 h 1504172"/>
              <a:gd name="connsiteX10" fmla="*/ 797469 w 1936438"/>
              <a:gd name="connsiteY10" fmla="*/ 1504172 h 1504172"/>
              <a:gd name="connsiteX11" fmla="*/ 797469 w 1936438"/>
              <a:gd name="connsiteY11" fmla="*/ 1504172 h 1504172"/>
              <a:gd name="connsiteX12" fmla="*/ 569675 w 1936438"/>
              <a:gd name="connsiteY12" fmla="*/ 1504172 h 1504172"/>
              <a:gd name="connsiteX13" fmla="*/ 569675 w 1936438"/>
              <a:gd name="connsiteY13" fmla="*/ 1340941 h 1504172"/>
              <a:gd name="connsiteX14" fmla="*/ 0 w 1936438"/>
              <a:gd name="connsiteY14" fmla="*/ 1138975 h 1504172"/>
              <a:gd name="connsiteX15" fmla="*/ 569675 w 1936438"/>
              <a:gd name="connsiteY15" fmla="*/ 877434 h 1504172"/>
              <a:gd name="connsiteX16" fmla="*/ 569675 w 1936438"/>
              <a:gd name="connsiteY16" fmla="*/ 0 h 1504172"/>
              <a:gd name="connsiteX0" fmla="*/ 569675 w 1936438"/>
              <a:gd name="connsiteY0" fmla="*/ 0 h 1504172"/>
              <a:gd name="connsiteX1" fmla="*/ 797469 w 1936438"/>
              <a:gd name="connsiteY1" fmla="*/ 0 h 1504172"/>
              <a:gd name="connsiteX2" fmla="*/ 797469 w 1936438"/>
              <a:gd name="connsiteY2" fmla="*/ 0 h 1504172"/>
              <a:gd name="connsiteX3" fmla="*/ 1139160 w 1936438"/>
              <a:gd name="connsiteY3" fmla="*/ 0 h 1504172"/>
              <a:gd name="connsiteX4" fmla="*/ 1936438 w 1936438"/>
              <a:gd name="connsiteY4" fmla="*/ 0 h 1504172"/>
              <a:gd name="connsiteX5" fmla="*/ 1936438 w 1936438"/>
              <a:gd name="connsiteY5" fmla="*/ 877434 h 1504172"/>
              <a:gd name="connsiteX6" fmla="*/ 1936438 w 1936438"/>
              <a:gd name="connsiteY6" fmla="*/ 877434 h 1504172"/>
              <a:gd name="connsiteX7" fmla="*/ 1936438 w 1936438"/>
              <a:gd name="connsiteY7" fmla="*/ 1253477 h 1504172"/>
              <a:gd name="connsiteX8" fmla="*/ 1936438 w 1936438"/>
              <a:gd name="connsiteY8" fmla="*/ 1504172 h 1504172"/>
              <a:gd name="connsiteX9" fmla="*/ 1139160 w 1936438"/>
              <a:gd name="connsiteY9" fmla="*/ 1504172 h 1504172"/>
              <a:gd name="connsiteX10" fmla="*/ 797469 w 1936438"/>
              <a:gd name="connsiteY10" fmla="*/ 1504172 h 1504172"/>
              <a:gd name="connsiteX11" fmla="*/ 797469 w 1936438"/>
              <a:gd name="connsiteY11" fmla="*/ 1504172 h 1504172"/>
              <a:gd name="connsiteX12" fmla="*/ 569675 w 1936438"/>
              <a:gd name="connsiteY12" fmla="*/ 1504172 h 1504172"/>
              <a:gd name="connsiteX13" fmla="*/ 569675 w 1936438"/>
              <a:gd name="connsiteY13" fmla="*/ 1340941 h 1504172"/>
              <a:gd name="connsiteX14" fmla="*/ 0 w 1936438"/>
              <a:gd name="connsiteY14" fmla="*/ 1138975 h 1504172"/>
              <a:gd name="connsiteX15" fmla="*/ 561723 w 1936438"/>
              <a:gd name="connsiteY15" fmla="*/ 1108022 h 1504172"/>
              <a:gd name="connsiteX16" fmla="*/ 569675 w 1936438"/>
              <a:gd name="connsiteY16" fmla="*/ 0 h 1504172"/>
              <a:gd name="connsiteX0" fmla="*/ 235720 w 1602483"/>
              <a:gd name="connsiteY0" fmla="*/ 0 h 1504172"/>
              <a:gd name="connsiteX1" fmla="*/ 463514 w 1602483"/>
              <a:gd name="connsiteY1" fmla="*/ 0 h 1504172"/>
              <a:gd name="connsiteX2" fmla="*/ 463514 w 1602483"/>
              <a:gd name="connsiteY2" fmla="*/ 0 h 1504172"/>
              <a:gd name="connsiteX3" fmla="*/ 805205 w 1602483"/>
              <a:gd name="connsiteY3" fmla="*/ 0 h 1504172"/>
              <a:gd name="connsiteX4" fmla="*/ 1602483 w 1602483"/>
              <a:gd name="connsiteY4" fmla="*/ 0 h 1504172"/>
              <a:gd name="connsiteX5" fmla="*/ 1602483 w 1602483"/>
              <a:gd name="connsiteY5" fmla="*/ 877434 h 1504172"/>
              <a:gd name="connsiteX6" fmla="*/ 1602483 w 1602483"/>
              <a:gd name="connsiteY6" fmla="*/ 877434 h 1504172"/>
              <a:gd name="connsiteX7" fmla="*/ 1602483 w 1602483"/>
              <a:gd name="connsiteY7" fmla="*/ 1253477 h 1504172"/>
              <a:gd name="connsiteX8" fmla="*/ 1602483 w 1602483"/>
              <a:gd name="connsiteY8" fmla="*/ 1504172 h 1504172"/>
              <a:gd name="connsiteX9" fmla="*/ 805205 w 1602483"/>
              <a:gd name="connsiteY9" fmla="*/ 1504172 h 1504172"/>
              <a:gd name="connsiteX10" fmla="*/ 463514 w 1602483"/>
              <a:gd name="connsiteY10" fmla="*/ 1504172 h 1504172"/>
              <a:gd name="connsiteX11" fmla="*/ 463514 w 1602483"/>
              <a:gd name="connsiteY11" fmla="*/ 1504172 h 1504172"/>
              <a:gd name="connsiteX12" fmla="*/ 235720 w 1602483"/>
              <a:gd name="connsiteY12" fmla="*/ 1504172 h 1504172"/>
              <a:gd name="connsiteX13" fmla="*/ 235720 w 1602483"/>
              <a:gd name="connsiteY13" fmla="*/ 1340941 h 1504172"/>
              <a:gd name="connsiteX14" fmla="*/ 0 w 1602483"/>
              <a:gd name="connsiteY14" fmla="*/ 1178732 h 1504172"/>
              <a:gd name="connsiteX15" fmla="*/ 227768 w 1602483"/>
              <a:gd name="connsiteY15" fmla="*/ 1108022 h 1504172"/>
              <a:gd name="connsiteX16" fmla="*/ 235720 w 1602483"/>
              <a:gd name="connsiteY16" fmla="*/ 0 h 1504172"/>
              <a:gd name="connsiteX0" fmla="*/ 203914 w 1570677"/>
              <a:gd name="connsiteY0" fmla="*/ 0 h 1504172"/>
              <a:gd name="connsiteX1" fmla="*/ 431708 w 1570677"/>
              <a:gd name="connsiteY1" fmla="*/ 0 h 1504172"/>
              <a:gd name="connsiteX2" fmla="*/ 431708 w 1570677"/>
              <a:gd name="connsiteY2" fmla="*/ 0 h 1504172"/>
              <a:gd name="connsiteX3" fmla="*/ 773399 w 1570677"/>
              <a:gd name="connsiteY3" fmla="*/ 0 h 1504172"/>
              <a:gd name="connsiteX4" fmla="*/ 1570677 w 1570677"/>
              <a:gd name="connsiteY4" fmla="*/ 0 h 1504172"/>
              <a:gd name="connsiteX5" fmla="*/ 1570677 w 1570677"/>
              <a:gd name="connsiteY5" fmla="*/ 877434 h 1504172"/>
              <a:gd name="connsiteX6" fmla="*/ 1570677 w 1570677"/>
              <a:gd name="connsiteY6" fmla="*/ 877434 h 1504172"/>
              <a:gd name="connsiteX7" fmla="*/ 1570677 w 1570677"/>
              <a:gd name="connsiteY7" fmla="*/ 1253477 h 1504172"/>
              <a:gd name="connsiteX8" fmla="*/ 1570677 w 1570677"/>
              <a:gd name="connsiteY8" fmla="*/ 1504172 h 1504172"/>
              <a:gd name="connsiteX9" fmla="*/ 773399 w 1570677"/>
              <a:gd name="connsiteY9" fmla="*/ 1504172 h 1504172"/>
              <a:gd name="connsiteX10" fmla="*/ 431708 w 1570677"/>
              <a:gd name="connsiteY10" fmla="*/ 1504172 h 1504172"/>
              <a:gd name="connsiteX11" fmla="*/ 431708 w 1570677"/>
              <a:gd name="connsiteY11" fmla="*/ 1504172 h 1504172"/>
              <a:gd name="connsiteX12" fmla="*/ 203914 w 1570677"/>
              <a:gd name="connsiteY12" fmla="*/ 1504172 h 1504172"/>
              <a:gd name="connsiteX13" fmla="*/ 203914 w 1570677"/>
              <a:gd name="connsiteY13" fmla="*/ 1340941 h 1504172"/>
              <a:gd name="connsiteX14" fmla="*/ 0 w 1570677"/>
              <a:gd name="connsiteY14" fmla="*/ 1123073 h 1504172"/>
              <a:gd name="connsiteX15" fmla="*/ 195962 w 1570677"/>
              <a:gd name="connsiteY15" fmla="*/ 1108022 h 1504172"/>
              <a:gd name="connsiteX16" fmla="*/ 203914 w 1570677"/>
              <a:gd name="connsiteY16" fmla="*/ 0 h 1504172"/>
              <a:gd name="connsiteX0" fmla="*/ 396356 w 1763119"/>
              <a:gd name="connsiteY0" fmla="*/ 0 h 1504172"/>
              <a:gd name="connsiteX1" fmla="*/ 624150 w 1763119"/>
              <a:gd name="connsiteY1" fmla="*/ 0 h 1504172"/>
              <a:gd name="connsiteX2" fmla="*/ 624150 w 1763119"/>
              <a:gd name="connsiteY2" fmla="*/ 0 h 1504172"/>
              <a:gd name="connsiteX3" fmla="*/ 965841 w 1763119"/>
              <a:gd name="connsiteY3" fmla="*/ 0 h 1504172"/>
              <a:gd name="connsiteX4" fmla="*/ 1763119 w 1763119"/>
              <a:gd name="connsiteY4" fmla="*/ 0 h 1504172"/>
              <a:gd name="connsiteX5" fmla="*/ 1763119 w 1763119"/>
              <a:gd name="connsiteY5" fmla="*/ 877434 h 1504172"/>
              <a:gd name="connsiteX6" fmla="*/ 1763119 w 1763119"/>
              <a:gd name="connsiteY6" fmla="*/ 877434 h 1504172"/>
              <a:gd name="connsiteX7" fmla="*/ 1763119 w 1763119"/>
              <a:gd name="connsiteY7" fmla="*/ 1253477 h 1504172"/>
              <a:gd name="connsiteX8" fmla="*/ 1763119 w 1763119"/>
              <a:gd name="connsiteY8" fmla="*/ 1504172 h 1504172"/>
              <a:gd name="connsiteX9" fmla="*/ 965841 w 1763119"/>
              <a:gd name="connsiteY9" fmla="*/ 1504172 h 1504172"/>
              <a:gd name="connsiteX10" fmla="*/ 624150 w 1763119"/>
              <a:gd name="connsiteY10" fmla="*/ 1504172 h 1504172"/>
              <a:gd name="connsiteX11" fmla="*/ 624150 w 1763119"/>
              <a:gd name="connsiteY11" fmla="*/ 1504172 h 1504172"/>
              <a:gd name="connsiteX12" fmla="*/ 396356 w 1763119"/>
              <a:gd name="connsiteY12" fmla="*/ 1504172 h 1504172"/>
              <a:gd name="connsiteX13" fmla="*/ 396356 w 1763119"/>
              <a:gd name="connsiteY13" fmla="*/ 1340941 h 1504172"/>
              <a:gd name="connsiteX14" fmla="*/ 0 w 1763119"/>
              <a:gd name="connsiteY14" fmla="*/ 1081233 h 1504172"/>
              <a:gd name="connsiteX15" fmla="*/ 388404 w 1763119"/>
              <a:gd name="connsiteY15" fmla="*/ 1108022 h 1504172"/>
              <a:gd name="connsiteX16" fmla="*/ 396356 w 1763119"/>
              <a:gd name="connsiteY16" fmla="*/ 0 h 1504172"/>
              <a:gd name="connsiteX0" fmla="*/ 396356 w 1763119"/>
              <a:gd name="connsiteY0" fmla="*/ 0 h 1504172"/>
              <a:gd name="connsiteX1" fmla="*/ 624150 w 1763119"/>
              <a:gd name="connsiteY1" fmla="*/ 0 h 1504172"/>
              <a:gd name="connsiteX2" fmla="*/ 624150 w 1763119"/>
              <a:gd name="connsiteY2" fmla="*/ 0 h 1504172"/>
              <a:gd name="connsiteX3" fmla="*/ 965841 w 1763119"/>
              <a:gd name="connsiteY3" fmla="*/ 0 h 1504172"/>
              <a:gd name="connsiteX4" fmla="*/ 1763119 w 1763119"/>
              <a:gd name="connsiteY4" fmla="*/ 0 h 1504172"/>
              <a:gd name="connsiteX5" fmla="*/ 1763119 w 1763119"/>
              <a:gd name="connsiteY5" fmla="*/ 877434 h 1504172"/>
              <a:gd name="connsiteX6" fmla="*/ 1763119 w 1763119"/>
              <a:gd name="connsiteY6" fmla="*/ 877434 h 1504172"/>
              <a:gd name="connsiteX7" fmla="*/ 1763119 w 1763119"/>
              <a:gd name="connsiteY7" fmla="*/ 1253477 h 1504172"/>
              <a:gd name="connsiteX8" fmla="*/ 1763119 w 1763119"/>
              <a:gd name="connsiteY8" fmla="*/ 1504172 h 1504172"/>
              <a:gd name="connsiteX9" fmla="*/ 965841 w 1763119"/>
              <a:gd name="connsiteY9" fmla="*/ 1504172 h 1504172"/>
              <a:gd name="connsiteX10" fmla="*/ 624150 w 1763119"/>
              <a:gd name="connsiteY10" fmla="*/ 1504172 h 1504172"/>
              <a:gd name="connsiteX11" fmla="*/ 624150 w 1763119"/>
              <a:gd name="connsiteY11" fmla="*/ 1504172 h 1504172"/>
              <a:gd name="connsiteX12" fmla="*/ 396356 w 1763119"/>
              <a:gd name="connsiteY12" fmla="*/ 1504172 h 1504172"/>
              <a:gd name="connsiteX13" fmla="*/ 396356 w 1763119"/>
              <a:gd name="connsiteY13" fmla="*/ 1340941 h 1504172"/>
              <a:gd name="connsiteX14" fmla="*/ 0 w 1763119"/>
              <a:gd name="connsiteY14" fmla="*/ 1081233 h 1504172"/>
              <a:gd name="connsiteX15" fmla="*/ 388404 w 1763119"/>
              <a:gd name="connsiteY15" fmla="*/ 386292 h 1504172"/>
              <a:gd name="connsiteX16" fmla="*/ 396356 w 1763119"/>
              <a:gd name="connsiteY16" fmla="*/ 0 h 1504172"/>
              <a:gd name="connsiteX0" fmla="*/ 295989 w 1662752"/>
              <a:gd name="connsiteY0" fmla="*/ 0 h 1504172"/>
              <a:gd name="connsiteX1" fmla="*/ 523783 w 1662752"/>
              <a:gd name="connsiteY1" fmla="*/ 0 h 1504172"/>
              <a:gd name="connsiteX2" fmla="*/ 523783 w 1662752"/>
              <a:gd name="connsiteY2" fmla="*/ 0 h 1504172"/>
              <a:gd name="connsiteX3" fmla="*/ 865474 w 1662752"/>
              <a:gd name="connsiteY3" fmla="*/ 0 h 1504172"/>
              <a:gd name="connsiteX4" fmla="*/ 1662752 w 1662752"/>
              <a:gd name="connsiteY4" fmla="*/ 0 h 1504172"/>
              <a:gd name="connsiteX5" fmla="*/ 1662752 w 1662752"/>
              <a:gd name="connsiteY5" fmla="*/ 877434 h 1504172"/>
              <a:gd name="connsiteX6" fmla="*/ 1662752 w 1662752"/>
              <a:gd name="connsiteY6" fmla="*/ 877434 h 1504172"/>
              <a:gd name="connsiteX7" fmla="*/ 1662752 w 1662752"/>
              <a:gd name="connsiteY7" fmla="*/ 1253477 h 1504172"/>
              <a:gd name="connsiteX8" fmla="*/ 1662752 w 1662752"/>
              <a:gd name="connsiteY8" fmla="*/ 1504172 h 1504172"/>
              <a:gd name="connsiteX9" fmla="*/ 865474 w 1662752"/>
              <a:gd name="connsiteY9" fmla="*/ 1504172 h 1504172"/>
              <a:gd name="connsiteX10" fmla="*/ 523783 w 1662752"/>
              <a:gd name="connsiteY10" fmla="*/ 1504172 h 1504172"/>
              <a:gd name="connsiteX11" fmla="*/ 523783 w 1662752"/>
              <a:gd name="connsiteY11" fmla="*/ 1504172 h 1504172"/>
              <a:gd name="connsiteX12" fmla="*/ 295989 w 1662752"/>
              <a:gd name="connsiteY12" fmla="*/ 1504172 h 1504172"/>
              <a:gd name="connsiteX13" fmla="*/ 295989 w 1662752"/>
              <a:gd name="connsiteY13" fmla="*/ 1340941 h 1504172"/>
              <a:gd name="connsiteX14" fmla="*/ 0 w 1662752"/>
              <a:gd name="connsiteY14" fmla="*/ 382415 h 1504172"/>
              <a:gd name="connsiteX15" fmla="*/ 288037 w 1662752"/>
              <a:gd name="connsiteY15" fmla="*/ 386292 h 1504172"/>
              <a:gd name="connsiteX16" fmla="*/ 295989 w 1662752"/>
              <a:gd name="connsiteY16" fmla="*/ 0 h 1504172"/>
              <a:gd name="connsiteX0" fmla="*/ 295989 w 1662752"/>
              <a:gd name="connsiteY0" fmla="*/ 0 h 1504172"/>
              <a:gd name="connsiteX1" fmla="*/ 523783 w 1662752"/>
              <a:gd name="connsiteY1" fmla="*/ 0 h 1504172"/>
              <a:gd name="connsiteX2" fmla="*/ 523783 w 1662752"/>
              <a:gd name="connsiteY2" fmla="*/ 0 h 1504172"/>
              <a:gd name="connsiteX3" fmla="*/ 865474 w 1662752"/>
              <a:gd name="connsiteY3" fmla="*/ 0 h 1504172"/>
              <a:gd name="connsiteX4" fmla="*/ 1662752 w 1662752"/>
              <a:gd name="connsiteY4" fmla="*/ 0 h 1504172"/>
              <a:gd name="connsiteX5" fmla="*/ 1662752 w 1662752"/>
              <a:gd name="connsiteY5" fmla="*/ 877434 h 1504172"/>
              <a:gd name="connsiteX6" fmla="*/ 1662752 w 1662752"/>
              <a:gd name="connsiteY6" fmla="*/ 877434 h 1504172"/>
              <a:gd name="connsiteX7" fmla="*/ 1662752 w 1662752"/>
              <a:gd name="connsiteY7" fmla="*/ 1253477 h 1504172"/>
              <a:gd name="connsiteX8" fmla="*/ 1662752 w 1662752"/>
              <a:gd name="connsiteY8" fmla="*/ 1504172 h 1504172"/>
              <a:gd name="connsiteX9" fmla="*/ 865474 w 1662752"/>
              <a:gd name="connsiteY9" fmla="*/ 1504172 h 1504172"/>
              <a:gd name="connsiteX10" fmla="*/ 523783 w 1662752"/>
              <a:gd name="connsiteY10" fmla="*/ 1504172 h 1504172"/>
              <a:gd name="connsiteX11" fmla="*/ 523783 w 1662752"/>
              <a:gd name="connsiteY11" fmla="*/ 1504172 h 1504172"/>
              <a:gd name="connsiteX12" fmla="*/ 295989 w 1662752"/>
              <a:gd name="connsiteY12" fmla="*/ 1504172 h 1504172"/>
              <a:gd name="connsiteX13" fmla="*/ 270898 w 1662752"/>
              <a:gd name="connsiteY13" fmla="*/ 619212 h 1504172"/>
              <a:gd name="connsiteX14" fmla="*/ 0 w 1662752"/>
              <a:gd name="connsiteY14" fmla="*/ 382415 h 1504172"/>
              <a:gd name="connsiteX15" fmla="*/ 288037 w 1662752"/>
              <a:gd name="connsiteY15" fmla="*/ 386292 h 1504172"/>
              <a:gd name="connsiteX16" fmla="*/ 295989 w 1662752"/>
              <a:gd name="connsiteY16" fmla="*/ 0 h 150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62752" h="1504172">
                <a:moveTo>
                  <a:pt x="295989" y="0"/>
                </a:moveTo>
                <a:lnTo>
                  <a:pt x="523783" y="0"/>
                </a:lnTo>
                <a:lnTo>
                  <a:pt x="523783" y="0"/>
                </a:lnTo>
                <a:lnTo>
                  <a:pt x="865474" y="0"/>
                </a:lnTo>
                <a:lnTo>
                  <a:pt x="1662752" y="0"/>
                </a:lnTo>
                <a:lnTo>
                  <a:pt x="1662752" y="877434"/>
                </a:lnTo>
                <a:lnTo>
                  <a:pt x="1662752" y="877434"/>
                </a:lnTo>
                <a:lnTo>
                  <a:pt x="1662752" y="1253477"/>
                </a:lnTo>
                <a:lnTo>
                  <a:pt x="1662752" y="1504172"/>
                </a:lnTo>
                <a:lnTo>
                  <a:pt x="865474" y="1504172"/>
                </a:lnTo>
                <a:lnTo>
                  <a:pt x="523783" y="1504172"/>
                </a:lnTo>
                <a:lnTo>
                  <a:pt x="523783" y="1504172"/>
                </a:lnTo>
                <a:lnTo>
                  <a:pt x="295989" y="1504172"/>
                </a:lnTo>
                <a:lnTo>
                  <a:pt x="270898" y="619212"/>
                </a:lnTo>
                <a:lnTo>
                  <a:pt x="0" y="382415"/>
                </a:lnTo>
                <a:cubicBezTo>
                  <a:pt x="129468" y="391345"/>
                  <a:pt x="158569" y="377362"/>
                  <a:pt x="288037" y="386292"/>
                </a:cubicBezTo>
                <a:cubicBezTo>
                  <a:pt x="290688" y="16951"/>
                  <a:pt x="293338" y="369341"/>
                  <a:pt x="295989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42016" y="1337280"/>
            <a:ext cx="15421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Make sure the </a:t>
            </a:r>
            <a:r>
              <a:rPr lang="en-GB" b="1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school can look after my son </a:t>
            </a:r>
            <a:r>
              <a:rPr lang="en-GB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when he has an asthma attack</a:t>
            </a:r>
            <a:endParaRPr lang="en-GB" b="1" dirty="0">
              <a:solidFill>
                <a:srgbClr val="3F3F3F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GB" sz="1600" b="1" dirty="0">
              <a:solidFill>
                <a:srgbClr val="3F3F3F"/>
              </a:solidFill>
            </a:endParaRPr>
          </a:p>
          <a:p>
            <a:pPr algn="ctr"/>
            <a:endParaRPr lang="en-GB" sz="1600" dirty="0">
              <a:solidFill>
                <a:srgbClr val="3F3F3F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47" y="416956"/>
            <a:ext cx="1471875" cy="325576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3" y="2682196"/>
            <a:ext cx="1712290" cy="3149038"/>
          </a:xfrm>
          <a:prstGeom prst="rect">
            <a:avLst/>
          </a:prstGeom>
        </p:spPr>
      </p:pic>
      <p:pic>
        <p:nvPicPr>
          <p:cNvPr id="19458" name="Picture 2" descr="C:\Users\TParr1\AppData\Local\Microsoft\Windows\Temporary Internet Files\Content.Outlook\J94ACBRM\black-teen-bo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88" y="3426157"/>
            <a:ext cx="2032328" cy="30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TParr1\AppData\Local\Microsoft\Windows\Temporary Internet Files\Content.Outlook\J94ACBRM\white-teen-brunette-girl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90" y="3858429"/>
            <a:ext cx="2290526" cy="308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TParr1\AppData\Local\Microsoft\Windows\Temporary Internet Files\Content.Outlook\J94ACBRM\white-woman-w-pram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40" y="4343598"/>
            <a:ext cx="3434317" cy="25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TParr1\AppData\Local\Microsoft\Windows\Temporary Internet Files\Content.Outlook\J94ACBRM\white-teen-bo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867" y="426650"/>
            <a:ext cx="1771650" cy="270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Users\TParr1\AppData\Local\Microsoft\Windows\Temporary Internet Files\Content.Outlook\J94ACBRM\black-woman-w-chil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564" y="1036529"/>
            <a:ext cx="2876462" cy="261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074" y="3728862"/>
            <a:ext cx="1885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am worried about what will happen next year when I am </a:t>
            </a:r>
            <a:r>
              <a:rPr lang="en-GB" b="1" dirty="0"/>
              <a:t>too old for the children’s clinic</a:t>
            </a:r>
          </a:p>
        </p:txBody>
      </p:sp>
    </p:spTree>
    <p:extLst>
      <p:ext uri="{BB962C8B-B14F-4D97-AF65-F5344CB8AC3E}">
        <p14:creationId xmlns:p14="http://schemas.microsoft.com/office/powerpoint/2010/main" val="352959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Children and Young People’s Mental Health:</a:t>
            </a:r>
          </a:p>
          <a:p>
            <a:r>
              <a:rPr lang="en-GB" dirty="0"/>
              <a:t>National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56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913"/>
            <a:ext cx="9036496" cy="6048077"/>
          </a:xfrm>
        </p:spPr>
      </p:pic>
    </p:spTree>
    <p:extLst>
      <p:ext uri="{BB962C8B-B14F-4D97-AF65-F5344CB8AC3E}">
        <p14:creationId xmlns:p14="http://schemas.microsoft.com/office/powerpoint/2010/main" val="240054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Stark facts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E32486"/>
                </a:solidFill>
              </a:rPr>
              <a:t>MOST MENTAL HEALTH DISORDERS START IN CHILDHOOD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3893"/>
                </a:solidFill>
              </a:rPr>
              <a:t>75% of mental health disorders (not including dementia) start before the age of 18…. 50% before the age of 14 years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E32486"/>
                </a:solidFill>
              </a:rPr>
              <a:t>Most young people with mental health problems do not receive any help</a:t>
            </a:r>
          </a:p>
          <a:p>
            <a:endParaRPr lang="en-GB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Even if help is available, young people can be reluctant to seek help from services which still carry stigma and are not young person friendly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/>
              <a:t>Adults and young people often suffer in silence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Many people do not realise there are effective treatments available- and if they do realise this they don’t know where to get help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E32486"/>
                </a:solidFill>
              </a:rPr>
              <a:t>1 in 4 young people say that the stigma of having a mental health problem has made them want to give up on life, and that most of that stigma comes from friends and parents</a:t>
            </a:r>
            <a:r>
              <a:rPr lang="en-GB" b="1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0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s://lh3.googleusercontent.com/hWW9Xrjbygz_ezZs1v-mpl-kElMaZsYToalZTU5aqT8i8LQ-Vx8Ng2BJ5XMD66z0qkxR7W__ekQn-zgB1vGqNXOFcbJtFHO8-ZL1rX12K3cCL6JH2niFkEQhA6UfVi-r0B3sY3x8W3KpcRwAJZNcz8N8EBVMxfPU24yriY6V3G5M8FCtJA-WkxPsyBPE3UKaRKwlwnr243x6F4Wx2DtMRbXAIs-pCJI91XHKHiplTKRvaaTsCXLVdszNRlSlxgizXTvth1WrY69XjJcEk1VK8BpEHdTKPhA8f7_n495AUrHLuiS6iIT9ziG9c-RuhjjX2YGnfiHVinVrOMaB2DE1x8Dowd6ACpzWm03tolg-w1iVsEe-Iyfw9Z90ySzYsd03j5eGCue3jXJlytL1vTQibDWM-5LrVmuXqQkau6hnL-L1VQO-t1RUFM4Qk7jlXJFDYok9ZFGuhno23W0NfcfrFZ6JW_AAszteIl55vIiNnjN_JOjuzrXfh9Wd7d8v9ZpmqT-Q7EL4MKfEMCVdla1iK3Sh3ZYohKKZxshwMyic3i7YyVWyRmg1SC4wGlZa8PYwHyUV5mvHjdS_aP_N4pCwagFS6vPjOLs=w1719-h1289-no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6632"/>
            <a:ext cx="864235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3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br>
              <a:rPr lang="en-GB" dirty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2050" name="Picture 2" descr="https://lh3.googleusercontent.com/vC1kUf7-O6P6Z_6tINR9mtUFJH2gN7b4nxeMTNumtefauEJYoF8wocEBTQlbaPrY_Qs5881BJfyw4TKh2-pUiI-QLQtZw71cMqGjKHNHVquLlNwbjBsVvcc3q5ovXf0ib44fvHFb7TePMwVBui_AUlh3QCm14ZyWfPs2D76YxCjUko4i6V8S0tSjIN9juupUH5W39e7InpuLtt3BdCsM25RGjeYtsM8DCErAlQxa13_gvF_4fbM9KBAh7jWlucLOd8or-FZursY-lwsT9H6gA-7lGMuveNMsA-vSzF7F_ycP3NOioVmo7ZDqW5JVBViaifBPWzAycbZkROQh_YF6JJXIAofjJXIfxxFU8B_eauDqdUVW7NKcuwmQmpWnGaH_uDfEIE4nfpjV0rpdsQVVsAyJ3-bywEZmrRBt7UcyFaUYQks3_7J3VTqAqUZwgqW5wZKhz32KnEmdURhuTodGU4C07WtOt03H66AuXvd1Yrz1V3ggtLMIUQo1mG1-we6Qy5evn0o2p9bB6tMTiZKZ8gMFxUaMRwjvF13XdneIjWRDTZzPuGMpsV2xDCpR9QoVy4nTuHTYRDDaZgP1I8iaFV8xExcqimU=w1719-h1289-no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7" y="188913"/>
            <a:ext cx="8689863" cy="648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0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s://lh3.googleusercontent.com/wIwBX0WuF60B-3vhRcnIBwv9emgdtzgu6fJWTXnE3oV_NPqrjE2NWo4Z_A7gWh9AcfrtbnOpOGsmO1Z5I9MrI_-HMlVJx_fKJxeTuoFSBZlYvcfzyZiENfoGeNPLvl73im7t4pHLK9us2WxIOXuzquL4Tqej78WFk5ih5mkjSJYlg1InCSqUi-GMOk8vry6gNg_jJkrrsmQNT182uhxfd7kVcCaLQ3xfLuqHZCVj0mh5Eb6MBstTQR5-bC8kM-PxK5T2Wdps0c_Mz-DKXJHBfGoSLnrP34USFvpSBvk4arT4SfoDn1FCwb60M64Zn-AscGXaDKtMP6rWRRBSKQRjQMxZY6Yu0vX7b9S90X7zCfmuofPSg_d1mgOOXoALjgEVunMLtVrGhLzwA3K1HrOaPp_rM2XBOtfoekDYtJqq8xOYFt7WmFGN5C6aKrPoIoNI7JrjTd6sGHyhxfRP_EctfMJ9Zk_cQESNzFaVvbKFA3xJn6YFqJskF3LuVtlP82YJROdH7lxowu6EIBOeG7Ok23-f0sgpQZHcenYTZJ_kRnemht_1Dos8tYfI2V8Pv_D4nPuDEyw4ZF9IAcia51xb57B6qzSi8zU=w1719-h1289-no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116632"/>
            <a:ext cx="864235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11783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y London_Powerpoint template v2">
  <a:themeElements>
    <a:clrScheme name="Healthy London PPT colours">
      <a:dk1>
        <a:srgbClr val="3F3F3F"/>
      </a:dk1>
      <a:lt1>
        <a:sysClr val="window" lastClr="FFFFFF"/>
      </a:lt1>
      <a:dk2>
        <a:srgbClr val="0091C9"/>
      </a:dk2>
      <a:lt2>
        <a:srgbClr val="B4E7FE"/>
      </a:lt2>
      <a:accent1>
        <a:srgbClr val="E32486"/>
      </a:accent1>
      <a:accent2>
        <a:srgbClr val="A25BA0"/>
      </a:accent2>
      <a:accent3>
        <a:srgbClr val="33BBB1"/>
      </a:accent3>
      <a:accent4>
        <a:srgbClr val="003893"/>
      </a:accent4>
      <a:accent5>
        <a:srgbClr val="3F3F3F"/>
      </a:accent5>
      <a:accent6>
        <a:srgbClr val="0072C6"/>
      </a:accent6>
      <a:hlink>
        <a:srgbClr val="0000FF"/>
      </a:hlink>
      <a:folHlink>
        <a:srgbClr val="800080"/>
      </a:folHlink>
    </a:clrScheme>
    <a:fontScheme name="London Health Partnershi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Healthy London_Powerpoint template v2</Template>
  <TotalTime>423</TotalTime>
  <Words>1118</Words>
  <Application>Microsoft Office PowerPoint</Application>
  <PresentationFormat>On-screen Show (4:3)</PresentationFormat>
  <Paragraphs>205</Paragraphs>
  <Slides>29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Healthy London_Powerpoint template v2</vt:lpstr>
      <vt:lpstr>Custom Design</vt:lpstr>
      <vt:lpstr>The picture for children and young people  with mental health needs in London    </vt:lpstr>
      <vt:lpstr>What do young people want from health services in London? </vt:lpstr>
      <vt:lpstr>What do children, young people and families think? </vt:lpstr>
      <vt:lpstr>PowerPoint Presentation</vt:lpstr>
      <vt:lpstr>PowerPoint Presentation</vt:lpstr>
      <vt:lpstr>Stark facts</vt:lpstr>
      <vt:lpstr>PowerPoint Presentation</vt:lpstr>
      <vt:lpstr>Title </vt:lpstr>
      <vt:lpstr>PowerPoint Presentation</vt:lpstr>
      <vt:lpstr>The Importance of Schools</vt:lpstr>
      <vt:lpstr>PowerPoint Presentation</vt:lpstr>
      <vt:lpstr>PowerPoint Presentation</vt:lpstr>
      <vt:lpstr>London Health Commission</vt:lpstr>
      <vt:lpstr>Goal – London to be world’s healthiest global city</vt:lpstr>
      <vt:lpstr>Each SPG and majority CCGs have lead for CYP</vt:lpstr>
      <vt:lpstr>CYP Mental Health and Well Being</vt:lpstr>
      <vt:lpstr>Work in schools</vt:lpstr>
      <vt:lpstr>CAMHS Transformation Plans</vt:lpstr>
      <vt:lpstr>Top three investments (Q4  spend) in London’s 32 CAMHS Transformation Plans</vt:lpstr>
      <vt:lpstr>North West London</vt:lpstr>
      <vt:lpstr>North Central London</vt:lpstr>
      <vt:lpstr>North East London </vt:lpstr>
      <vt:lpstr>South East London </vt:lpstr>
      <vt:lpstr>South Central London </vt:lpstr>
      <vt:lpstr>South West London </vt:lpstr>
      <vt:lpstr>PowerPoint Presentation</vt:lpstr>
      <vt:lpstr>Mia’s Story</vt:lpstr>
      <vt:lpstr>Things we can all do</vt:lpstr>
      <vt:lpstr>PowerPoint Presentation</vt:lpstr>
    </vt:vector>
  </TitlesOfParts>
  <Company>IMS3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Parr</dc:creator>
  <cp:lastModifiedBy>Radlene Butcher</cp:lastModifiedBy>
  <cp:revision>31</cp:revision>
  <cp:lastPrinted>2016-07-07T09:56:21Z</cp:lastPrinted>
  <dcterms:created xsi:type="dcterms:W3CDTF">2015-08-06T10:23:15Z</dcterms:created>
  <dcterms:modified xsi:type="dcterms:W3CDTF">2016-07-07T10:59:46Z</dcterms:modified>
</cp:coreProperties>
</file>