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4" r:id="rId16"/>
    <p:sldId id="271" r:id="rId17"/>
    <p:sldId id="275" r:id="rId18"/>
    <p:sldId id="272" r:id="rId19"/>
    <p:sldId id="273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D47F7-8CD3-4C31-AE55-EA28A6495CBC}" v="142" dt="2023-03-07T11:31:59.761"/>
    <p1510:client id="{6B35531A-61A7-DCB6-C131-F965DF34DEE0}" v="342" dt="2023-03-06T15:45:10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2002442002442E-3"/>
          <c:y val="0"/>
          <c:w val="0.97313797313797312"/>
          <c:h val="0.79847390783431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from ethnic minority backgrounds</c:v>
                </c:pt>
                <c:pt idx="3">
                  <c:v>People of Colour</c:v>
                </c:pt>
                <c:pt idx="4">
                  <c:v>Black, Asian and Minority Ethnic</c:v>
                </c:pt>
                <c:pt idx="5">
                  <c:v>Global Majority</c:v>
                </c:pt>
                <c:pt idx="6">
                  <c:v>Black and Brown People</c:v>
                </c:pt>
                <c:pt idx="7">
                  <c:v>Other</c:v>
                </c:pt>
                <c:pt idx="8">
                  <c:v>Global Racial Majority</c:v>
                </c:pt>
                <c:pt idx="9">
                  <c:v>Racially minoritised or ethnically minoritised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394</c:v>
                </c:pt>
                <c:pt idx="1">
                  <c:v>309</c:v>
                </c:pt>
                <c:pt idx="2">
                  <c:v>278</c:v>
                </c:pt>
                <c:pt idx="3">
                  <c:v>274</c:v>
                </c:pt>
                <c:pt idx="4">
                  <c:v>224</c:v>
                </c:pt>
                <c:pt idx="5">
                  <c:v>202</c:v>
                </c:pt>
                <c:pt idx="6">
                  <c:v>183</c:v>
                </c:pt>
                <c:pt idx="7">
                  <c:v>170</c:v>
                </c:pt>
                <c:pt idx="8">
                  <c:v>125</c:v>
                </c:pt>
                <c:pt idx="9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B-4856-8521-FAE39A84DE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0325888"/>
        <c:axId val="700330880"/>
      </c:barChart>
      <c:catAx>
        <c:axId val="7003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0330880"/>
        <c:crosses val="autoZero"/>
        <c:auto val="1"/>
        <c:lblAlgn val="ctr"/>
        <c:lblOffset val="100"/>
        <c:noMultiLvlLbl val="0"/>
      </c:catAx>
      <c:valAx>
        <c:axId val="700330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03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Voluntary,</a:t>
            </a:r>
            <a:r>
              <a:rPr lang="en-US" b="1" baseline="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 community or faith sector</a:t>
            </a:r>
            <a:endParaRPr lang="en-US" b="1" dirty="0">
              <a:solidFill>
                <a:schemeClr val="tx1"/>
              </a:solidFill>
              <a:latin typeface="Officina Sans ITC Pro Book" panose="020C0506030503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VCFS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8-437B-A578-EAE5D3EE89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28-437B-A578-EAE5D3EE89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28-437B-A578-EAE5D3EE89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28-437B-A578-EAE5D3EE89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Global Majority</c:v>
                </c:pt>
                <c:pt idx="1">
                  <c:v>Ethnically diverse</c:v>
                </c:pt>
                <c:pt idx="2">
                  <c:v>Global Racial Majority </c:v>
                </c:pt>
                <c:pt idx="3">
                  <c:v>People of Colour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28-437B-A578-EAE5D3EE89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Other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5-4F3B-A074-8043878988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85-4F3B-A074-8043878988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Ethnically diverse</c:v>
                </c:pt>
                <c:pt idx="1">
                  <c:v>People of Colour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5-4F3B-A074-8043878988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Police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771353348028516E-2"/>
          <c:y val="9.0491781513565989E-2"/>
          <c:w val="0.95112877829292153"/>
          <c:h val="0.78922157690663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Ethnically diverse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4-42C6-A825-FDD6A7DDF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862" b="1" i="0" u="none" strike="noStrike" baseline="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 Asian/Asian British</a:t>
            </a:r>
            <a:endParaRPr lang="en-US" b="1" dirty="0">
              <a:solidFill>
                <a:schemeClr val="tx1"/>
              </a:solidFill>
              <a:latin typeface="Officina Sans ITC Pro Book" panose="020C0506030503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608695652173915E-2"/>
          <c:y val="0.20869325396825397"/>
          <c:w val="0.93251207729468599"/>
          <c:h val="0.5160718253968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Asian/Asian British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F2-4CF5-A1DB-FC0833B99D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F2-4CF5-A1DB-FC0833B99D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Ethnically diverse</c:v>
                </c:pt>
                <c:pt idx="1">
                  <c:v>People from ethnic minority backgrounds</c:v>
                </c:pt>
                <c:pt idx="2">
                  <c:v>Black, Asian and Multi-ethnic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F2-4CF5-A1DB-FC0833B99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Black/African/Caribbean/Black British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Black/ African/Caribbean/Black British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2-4DE2-817F-E985F5EAEE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2-4DE2-817F-E985F5EAEE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Ethnically diverse</c:v>
                </c:pt>
                <c:pt idx="1">
                  <c:v>Global Majority</c:v>
                </c:pt>
                <c:pt idx="2">
                  <c:v>Black, Asian and Multi-ethnic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2-4DE2-817F-E985F5EAE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Mixed/Multiple ethnic groups</a:t>
            </a:r>
          </a:p>
        </c:rich>
      </c:tx>
      <c:layout>
        <c:manualLayout>
          <c:xMode val="edge"/>
          <c:yMode val="edge"/>
          <c:x val="0.159881757245674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Mixed/Multiple ethnic groups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2F-4BEF-81AF-8EB2B432F6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2F-4BEF-81AF-8EB2B432F6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2F-4BEF-81AF-8EB2B432F6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2F-4BEF-81AF-8EB2B432F6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of Colour </c:v>
                </c:pt>
                <c:pt idx="3">
                  <c:v>People from ethnic minority backgrounds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2F-4BEF-81AF-8EB2B432F6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1-44A7-8F5D-CA209AB418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1-44A7-8F5D-CA209AB418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1-44A7-8F5D-CA209AB418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1-44A7-8F5D-CA209AB418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from ethnic minority backgrounds</c:v>
                </c:pt>
                <c:pt idx="3">
                  <c:v>Black, Asian and Minority Ethnic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72</c:v>
                </c:pt>
                <c:pt idx="2">
                  <c:v>59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D1-44A7-8F5D-CA209AB418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Mixed/Multiple ethnic groups</a:t>
            </a:r>
          </a:p>
        </c:rich>
      </c:tx>
      <c:layout>
        <c:manualLayout>
          <c:xMode val="edge"/>
          <c:yMode val="edge"/>
          <c:x val="0.159881757245674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75611642974566E-2"/>
          <c:y val="3.782470056237486E-3"/>
          <c:w val="0.97340682719272797"/>
          <c:h val="0.70549413967447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A72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Racially minoritised or ethnically minoritised</c:v>
                </c:pt>
                <c:pt idx="1">
                  <c:v>Black, Asian and Minority Ethnic</c:v>
                </c:pt>
                <c:pt idx="2">
                  <c:v>Black and Brown People</c:v>
                </c:pt>
                <c:pt idx="3">
                  <c:v>People of Colour</c:v>
                </c:pt>
                <c:pt idx="4">
                  <c:v>Global Racial Majority</c:v>
                </c:pt>
                <c:pt idx="5">
                  <c:v>People from ethnic minority backgrounds</c:v>
                </c:pt>
                <c:pt idx="6">
                  <c:v>Global Majority</c:v>
                </c:pt>
                <c:pt idx="7">
                  <c:v>Black, Asian and Multi-Ethnic</c:v>
                </c:pt>
                <c:pt idx="8">
                  <c:v>Ethnically diverse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549</c:v>
                </c:pt>
                <c:pt idx="1">
                  <c:v>437</c:v>
                </c:pt>
                <c:pt idx="2">
                  <c:v>418</c:v>
                </c:pt>
                <c:pt idx="3">
                  <c:v>387</c:v>
                </c:pt>
                <c:pt idx="4">
                  <c:v>325</c:v>
                </c:pt>
                <c:pt idx="5">
                  <c:v>325</c:v>
                </c:pt>
                <c:pt idx="6">
                  <c:v>278</c:v>
                </c:pt>
                <c:pt idx="7">
                  <c:v>263</c:v>
                </c:pt>
                <c:pt idx="8">
                  <c:v>198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D-43C7-9907-8CD1EBFA73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0325888"/>
        <c:axId val="700330880"/>
      </c:barChart>
      <c:catAx>
        <c:axId val="7003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0330880"/>
        <c:crosses val="autoZero"/>
        <c:auto val="1"/>
        <c:lblAlgn val="ctr"/>
        <c:lblOffset val="100"/>
        <c:noMultiLvlLbl val="0"/>
      </c:catAx>
      <c:valAx>
        <c:axId val="700330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03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Age: 18-24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09693621794789E-2"/>
          <c:y val="0.15837786251001348"/>
          <c:w val="0.94448741559116833"/>
          <c:h val="0.66538169783709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0F-451D-B4AB-31035EFE80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0F-451D-B4AB-31035EFE80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from ethnic minority backgrounds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F-451D-B4AB-31035EFE8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Age: 25-34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3-47E4-A5F8-B28F6B344A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3-47E4-A5F8-B28F6B344A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B3-47E4-A5F8-B28F6B344A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from ethnic minority backgrounds</c:v>
                </c:pt>
                <c:pt idx="3">
                  <c:v>Global Majority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B3-47E4-A5F8-B28F6B344A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Age: 35-44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487922705314007E-2"/>
          <c:y val="0.16177380952380951"/>
          <c:w val="0.93251207729468599"/>
          <c:h val="0.54283253968253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E-46DD-9A6C-5501982BC0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E-46DD-9A6C-5501982BC0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from ethnic minority backgrounds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18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CE-46DD-9A6C-5501982BC0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Officina Sans ITC Pro Book" panose="020C0506030503020204" pitchFamily="34" charset="0"/>
                <a:cs typeface="Arial" panose="020B0604020202020204" pitchFamily="34" charset="0"/>
              </a:rPr>
              <a:t>Age: 45-54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1-4830-98F5-1AD36B7794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Ethnically diverse</c:v>
                </c:pt>
                <c:pt idx="1">
                  <c:v>Black, Asian and Multi-ethnic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F1-4830-98F5-1AD36B7794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Age: 55+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606608156358499"/>
          <c:w val="0.94688219996665401"/>
          <c:h val="0.78081731356463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8-457E-AFFE-19C2517679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Ethnically diverse</c:v>
                </c:pt>
                <c:pt idx="1">
                  <c:v>People of Colour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8-457E-AFFE-19C2517679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55555555555552E-2"/>
          <c:y val="0.23389166666666666"/>
          <c:w val="0.92944444444444441"/>
          <c:h val="0.58541825396825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8-46D5-B376-52EAE24B5A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Ethnically diverse</c:v>
                </c:pt>
                <c:pt idx="1">
                  <c:v>Black, Asian and Multi-ethnic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8-46D5-B376-52EAE24B5A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Government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govt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4F-4222-9C5A-45307BD91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4F-4222-9C5A-45307BD914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Ethnically diverse</c:v>
                </c:pt>
                <c:pt idx="1">
                  <c:v>Black, Asian and Multi-ethnic</c:v>
                </c:pt>
                <c:pt idx="2">
                  <c:v>People from ethnic minority backgrounds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176</c:v>
                </c:pt>
                <c:pt idx="1">
                  <c:v>83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4F-4222-9C5A-45307BD914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301040"/>
        <c:axId val="651304368"/>
      </c:barChart>
      <c:catAx>
        <c:axId val="6513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304368"/>
        <c:crosses val="autoZero"/>
        <c:auto val="1"/>
        <c:lblAlgn val="ctr"/>
        <c:lblOffset val="100"/>
        <c:noMultiLvlLbl val="0"/>
      </c:catAx>
      <c:valAx>
        <c:axId val="65130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13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C4D6-4E03-166D-E87B-5FA2930EB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4D85A-D328-66FB-F09C-066075FD7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2E11F-4804-DFFC-F97B-33C5D389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BD0C5-8018-A790-DA76-C2832325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49B9-6398-D571-9AEB-02BF1A4E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1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2702-4BB7-8752-3F06-E3FEDFDD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BFC7C-4CA1-87A2-248C-113F9E303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2353E-8103-EF66-27A0-13D3436E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DB564-0093-2EAE-8C4B-2C55B71B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15DAD-E115-0FF0-FCF4-BB7A08A7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98CA3-6E34-6C09-3B14-C95405C85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F79CB-4BE8-CD68-3AC6-89F84A15C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13BD-65CD-7F41-ECAA-32FF4581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BD59-D2A9-BA89-AE13-055CB56D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CC9B-929D-0FAD-8FF6-9A3B7E43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3C1D-F486-E5EE-D5CE-14B8CC3E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814C-A38B-C362-2A97-A08D0A30C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6D424-2E06-79B7-DF46-C081FC64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B8F4-9EBC-67F0-94C5-5CC0B652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066A-4575-ABBB-2978-A09F962C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1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CFF6-52C3-0A60-8B63-AAD4859B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D64BE-1A46-FA80-3A8B-3FB2316C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4573A-DBE3-C432-1371-6B08FAF8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ED984-A163-81F1-F795-D2ADAB45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81AF-F2F9-921D-37ED-BBCFDE7F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BD2C-FE26-410A-762F-C45B5024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AC53-97A5-43CF-B4AE-E3D3A8184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DBB17-7ACF-3C84-4B0D-3BAD903C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37234-0805-BC3A-7F23-13E65245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09F60-00FE-FCE3-D444-F37F604D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CEBA2-F90D-0E7D-A0AD-DCFEB65C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FEDD-C5CE-6F3F-C3F7-FA8FEA6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C668D-F4E5-D9BD-B19D-3F30D9395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E9D3B-6DE6-98A4-D7AE-A4607B12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937FA-8518-EA89-504D-58E8B7ABD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E7217-3D09-4AB7-F554-9635EE923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C92CD-528C-3768-E58C-4204858A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3B96A-6ACC-3CB9-1A46-612D607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89A7F-B2DF-BB97-1DFC-6892EE57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4689-7CC5-3389-0E4D-575CEF64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D4A43-290A-C76B-BB22-08BCAA7C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902EA-BDFA-911F-6DA6-87A5FCAD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188C-D312-37F0-4B26-331B924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4F3FE-FC7D-B960-A8C7-FE44D487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E91FC-9EA7-A6E6-42C8-923E3E54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847FE-6410-44AC-C308-1654E53E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4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C800-0CAC-3EC6-120B-B199A918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AC36-F52D-2C31-AA6B-F27255EE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97B32-06EA-AF4C-291B-BA227990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A981D-01EB-B263-42AE-6663BC67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A61DF-6AD1-8CAD-F19F-73750ED2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67713-A11C-B8C1-87CC-9BDA9158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B953-0512-A4CE-DBC9-91308699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24ED8-C959-99CE-3428-E301B2E40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EAD7-7AB8-8EF0-9C44-778F3813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FF076-CF7C-7F5C-11D5-071BDFD5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A0C50-EEFC-AE27-17E3-B31B57C3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972D1-6DD9-50B7-59AA-D614605C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1F9-5B96-DCAD-3064-FA7584BF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DDA9C-75A5-B9DB-6CF5-C8583208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274A1-F5CB-278A-A053-378BD9942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C0BE-30A4-4D32-8844-5231303B9CAF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74917-0A51-2986-500C-CDA77CAE3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C88CD-FA89-7DED-DDA3-B7C8789BA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C5EA-97E6-4F46-AA7D-03B133AD4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2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Swazi.kaur@londoncouncils.gov.uk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yvone.oikyo@lbhf.gov.u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moa@lambeth.gov.uk" TargetMode="External"/><Relationship Id="rId5" Type="http://schemas.openxmlformats.org/officeDocument/2006/relationships/hyperlink" Target="mailto:Nancy.hunt@londoncouncils.gov.uk" TargetMode="External"/><Relationship Id="rId10" Type="http://schemas.openxmlformats.org/officeDocument/2006/relationships/image" Target="../media/image16.jpeg"/><Relationship Id="rId4" Type="http://schemas.openxmlformats.org/officeDocument/2006/relationships/chart" Target="../charts/chart17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56816C-159A-0E84-F385-A514E0C4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32" y="-101600"/>
            <a:ext cx="7325448" cy="7335520"/>
          </a:xfrm>
          <a:prstGeom prst="rect">
            <a:avLst/>
          </a:prstGeom>
        </p:spPr>
      </p:pic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770890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Race Equality, Language &amp; Terminology Across London's Anchor Institutions – Key Findings</a:t>
            </a:r>
            <a:endParaRPr lang="en-GB" sz="6000" dirty="0">
              <a:solidFill>
                <a:srgbClr val="293B63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BE2F174-D7FC-C9F8-FBE2-2DB1E5BC6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60" y="5269948"/>
            <a:ext cx="2225460" cy="10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649842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Preference of terminology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59D04-3B05-5140-EC48-4D9EBBBC8E34}"/>
              </a:ext>
            </a:extLst>
          </p:cNvPr>
          <p:cNvSpPr txBox="1"/>
          <p:nvPr/>
        </p:nvSpPr>
        <p:spPr>
          <a:xfrm>
            <a:off x="662940" y="1840637"/>
            <a:ext cx="11112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fficina Sans ITC Pro Book" panose="020C0506030503020204" pitchFamily="34" charset="0"/>
                <a:cs typeface="Arial"/>
              </a:rPr>
              <a:t>This survey aimed to understand the language and terminology preferences of respondents when collectively describing Ethnically Diverse communities. The survey captured which terms, from a list of given terms, respondents had a positive and negative preference towards. Collectively, the findings were the following:</a:t>
            </a: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6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649842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Positive preference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59D04-3B05-5140-EC48-4D9EBBBC8E34}"/>
              </a:ext>
            </a:extLst>
          </p:cNvPr>
          <p:cNvSpPr txBox="1"/>
          <p:nvPr/>
        </p:nvSpPr>
        <p:spPr>
          <a:xfrm>
            <a:off x="662940" y="1586637"/>
            <a:ext cx="11112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When analysing terms with the 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Officina Sans ITC Pro Book" panose="020C0506030503020204" pitchFamily="34" charset="0"/>
                <a:cs typeface="Arial"/>
              </a:rPr>
              <a:t>highest positive preference</a:t>
            </a: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, the following four terms emerged:</a:t>
            </a:r>
          </a:p>
          <a:p>
            <a:endParaRPr lang="en-GB" sz="2400" dirty="0">
              <a:solidFill>
                <a:schemeClr val="tx1"/>
              </a:solidFill>
              <a:latin typeface="Officina Sans ITC Pro Book" panose="020C0506030503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Ethnically 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Black, Asian and Multi-Ethnic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People from ethnic minority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People of Colour</a:t>
            </a:r>
            <a:endParaRPr lang="en-GB" sz="2400" b="1" dirty="0">
              <a:solidFill>
                <a:schemeClr val="tx1"/>
              </a:solidFill>
              <a:latin typeface="Officina Sans ITC Pro Book" panose="020C0506030503020204" pitchFamily="34" charset="0"/>
              <a:cs typeface="Arial"/>
            </a:endParaRP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0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A4F848C7-65BC-2E65-EE03-53904C8A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892662"/>
              </p:ext>
            </p:extLst>
          </p:nvPr>
        </p:nvGraphicFramePr>
        <p:xfrm>
          <a:off x="662940" y="111024"/>
          <a:ext cx="10401300" cy="500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227234-A6E3-2E47-91FE-1BCFE26DF92D}"/>
              </a:ext>
            </a:extLst>
          </p:cNvPr>
          <p:cNvSpPr txBox="1"/>
          <p:nvPr/>
        </p:nvSpPr>
        <p:spPr>
          <a:xfrm>
            <a:off x="2528059" y="5063671"/>
            <a:ext cx="6972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Terms that appear within ‘other’ included a range of ways to specifically describe someone’s background e.g. Black African or Black Caribbean. There were also references to ‘underrepresented group(s)/people’ and some stated they didn’t prefer any of the given terms. 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680B6-07A1-1F89-945B-27111EBDF066}"/>
              </a:ext>
            </a:extLst>
          </p:cNvPr>
          <p:cNvSpPr txBox="1"/>
          <p:nvPr/>
        </p:nvSpPr>
        <p:spPr>
          <a:xfrm>
            <a:off x="5935028" y="791953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Officina Sans ITC Pro Book" panose="020C0506030503020204" pitchFamily="34" charset="0"/>
                <a:cs typeface="Arial" panose="020B0604020202020204" pitchFamily="34" charset="0"/>
              </a:rPr>
              <a:t>When analysing preferred terms, ‘Ethnically diverse’ emerged as most popular with ‘Black, Asian &amp; Multi-Ethnic’, ‘People from ethnic minority backgrounds’ and ‘People of Colour’ making up the remainder of the top four.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10149-8ECF-099A-5391-CC218C9C7CA4}"/>
              </a:ext>
            </a:extLst>
          </p:cNvPr>
          <p:cNvSpPr txBox="1"/>
          <p:nvPr/>
        </p:nvSpPr>
        <p:spPr>
          <a:xfrm>
            <a:off x="5935028" y="268733"/>
            <a:ext cx="312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  <a:latin typeface="Impact" panose="020B0806030902050204" pitchFamily="34" charset="0"/>
              </a:rPr>
              <a:t>Positive preference</a:t>
            </a:r>
          </a:p>
        </p:txBody>
      </p:sp>
    </p:spTree>
    <p:extLst>
      <p:ext uri="{BB962C8B-B14F-4D97-AF65-F5344CB8AC3E}">
        <p14:creationId xmlns:p14="http://schemas.microsoft.com/office/powerpoint/2010/main" val="205488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649842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Negative preference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59D04-3B05-5140-EC48-4D9EBBBC8E34}"/>
              </a:ext>
            </a:extLst>
          </p:cNvPr>
          <p:cNvSpPr txBox="1"/>
          <p:nvPr/>
        </p:nvSpPr>
        <p:spPr>
          <a:xfrm>
            <a:off x="662940" y="1586637"/>
            <a:ext cx="11112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When analysing terms with the </a:t>
            </a:r>
            <a:r>
              <a:rPr lang="en-GB" sz="2400" b="1" dirty="0">
                <a:solidFill>
                  <a:srgbClr val="FF0000"/>
                </a:solidFill>
                <a:latin typeface="Officina Sans ITC Pro Book" panose="020C0506030503020204" pitchFamily="34" charset="0"/>
                <a:cs typeface="Arial"/>
              </a:rPr>
              <a:t>highest negative preference </a:t>
            </a: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(the least favoured), the following four terms emerged:</a:t>
            </a:r>
          </a:p>
          <a:p>
            <a:endParaRPr lang="en-GB" sz="2400" dirty="0">
              <a:solidFill>
                <a:schemeClr val="tx1"/>
              </a:solidFill>
              <a:latin typeface="Officina Sans ITC Pro Book" panose="020C0506030503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Racially </a:t>
            </a:r>
            <a:r>
              <a:rPr lang="en-GB" sz="2400" dirty="0" err="1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minoritised</a:t>
            </a: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 or ethnically </a:t>
            </a:r>
            <a:r>
              <a:rPr lang="en-GB" sz="2400" dirty="0" err="1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minoritised</a:t>
            </a:r>
            <a:endParaRPr lang="en-GB" sz="2400" dirty="0">
              <a:solidFill>
                <a:schemeClr val="tx1"/>
              </a:solidFill>
              <a:latin typeface="Officina Sans ITC Pro Book" panose="020C0506030503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Black, Asian and Minority Ethnic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Black and Brown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 pitchFamily="34" charset="0"/>
                <a:cs typeface="Arial"/>
              </a:rPr>
              <a:t>People of Colour</a:t>
            </a:r>
            <a:endParaRPr lang="en-GB" sz="2400" b="1" dirty="0">
              <a:solidFill>
                <a:schemeClr val="tx1"/>
              </a:solidFill>
              <a:latin typeface="Officina Sans ITC Pro Book" panose="020C0506030503020204" pitchFamily="34" charset="0"/>
              <a:cs typeface="Arial"/>
            </a:endParaRP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7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680B6-07A1-1F89-945B-27111EBDF066}"/>
              </a:ext>
            </a:extLst>
          </p:cNvPr>
          <p:cNvSpPr txBox="1"/>
          <p:nvPr/>
        </p:nvSpPr>
        <p:spPr>
          <a:xfrm>
            <a:off x="6014208" y="822894"/>
            <a:ext cx="6097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Officina Sans ITC Pro Book" panose="020C0506030503020204" pitchFamily="34" charset="0"/>
                <a:cs typeface="Arial" panose="020B0604020202020204" pitchFamily="34" charset="0"/>
              </a:rPr>
              <a:t>When analysing preferred terms, ‘racially minoritised or ethnically minoritised’ emerged </a:t>
            </a:r>
            <a:r>
              <a:rPr lang="en-GB" sz="1800" b="1">
                <a:latin typeface="Officina Sans ITC Pro Book" panose="020C0506030503020204" pitchFamily="34" charset="0"/>
                <a:cs typeface="Arial" panose="020B0604020202020204" pitchFamily="34" charset="0"/>
              </a:rPr>
              <a:t>as least popular </a:t>
            </a:r>
            <a:r>
              <a:rPr lang="en-GB" sz="1800">
                <a:latin typeface="Officina Sans ITC Pro Book" panose="020C0506030503020204" pitchFamily="34" charset="0"/>
                <a:cs typeface="Arial" panose="020B0604020202020204" pitchFamily="34" charset="0"/>
              </a:rPr>
              <a:t>with ‘Black, Asian &amp; Minority Ethnic’, ‘Black &amp; Brown People’ and ‘People of Colour’ making up the remainder of the top four.</a:t>
            </a:r>
          </a:p>
          <a:p>
            <a:endParaRPr lang="en-GB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7F8ED6FE-7E29-E3A2-2014-A33DF9E30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165594"/>
              </p:ext>
            </p:extLst>
          </p:nvPr>
        </p:nvGraphicFramePr>
        <p:xfrm>
          <a:off x="610362" y="822894"/>
          <a:ext cx="10506456" cy="47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6D1606-25D3-DCAE-937B-560FE1E3FCA8}"/>
              </a:ext>
            </a:extLst>
          </p:cNvPr>
          <p:cNvSpPr txBox="1"/>
          <p:nvPr/>
        </p:nvSpPr>
        <p:spPr>
          <a:xfrm>
            <a:off x="6096000" y="268733"/>
            <a:ext cx="42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Impact" panose="020B0806030902050204" pitchFamily="34" charset="0"/>
              </a:rPr>
              <a:t>Negative preference</a:t>
            </a:r>
          </a:p>
        </p:txBody>
      </p:sp>
    </p:spTree>
    <p:extLst>
      <p:ext uri="{BB962C8B-B14F-4D97-AF65-F5344CB8AC3E}">
        <p14:creationId xmlns:p14="http://schemas.microsoft.com/office/powerpoint/2010/main" val="68595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649842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Overall (net) preference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59D04-3B05-5140-EC48-4D9EBBBC8E34}"/>
              </a:ext>
            </a:extLst>
          </p:cNvPr>
          <p:cNvSpPr txBox="1"/>
          <p:nvPr/>
        </p:nvSpPr>
        <p:spPr>
          <a:xfrm>
            <a:off x="662940" y="1586637"/>
            <a:ext cx="11112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Officina Sans ITC Pro Book" panose="020C0506030503020204"/>
                <a:cs typeface="Arial"/>
              </a:rPr>
              <a:t>When combining the positive and negative preferences, </a:t>
            </a:r>
            <a:r>
              <a:rPr lang="en-GB" sz="2400" b="1" dirty="0">
                <a:solidFill>
                  <a:schemeClr val="tx1"/>
                </a:solidFill>
                <a:latin typeface="Officina Sans ITC Pro Book" panose="020C0506030503020204"/>
                <a:cs typeface="Arial"/>
              </a:rPr>
              <a:t>only two terms emerged with a net positive preference:</a:t>
            </a:r>
          </a:p>
          <a:p>
            <a:endParaRPr lang="en-GB" sz="2400" dirty="0">
              <a:solidFill>
                <a:schemeClr val="tx1"/>
              </a:solidFill>
              <a:latin typeface="Officina Sans ITC Pro Book" panose="020C0506030503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/>
                <a:cs typeface="Arial"/>
              </a:rPr>
              <a:t>Ethnically 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Officina Sans ITC Pro Book" panose="020C0506030503020204"/>
                <a:cs typeface="Arial"/>
              </a:rPr>
              <a:t>Black, Asian and Multi-Ethnic</a:t>
            </a: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9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AE1680BE-478E-F951-C3DB-13E35A8F1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150861"/>
            <a:ext cx="11369040" cy="40451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649842"/>
            <a:ext cx="1111250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Language &amp; terminology overall preference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A76C3-542C-1141-1D84-BEC103417244}"/>
              </a:ext>
            </a:extLst>
          </p:cNvPr>
          <p:cNvSpPr txBox="1"/>
          <p:nvPr/>
        </p:nvSpPr>
        <p:spPr>
          <a:xfrm>
            <a:off x="2916873" y="4347521"/>
            <a:ext cx="6097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fficina Sans ITC Pro Book" panose="020C0506030503020204" pitchFamily="34" charset="0"/>
                <a:cs typeface="Arial"/>
              </a:rPr>
              <a:t>When combining the overall positive and negative preference for each term, only two terms emerged with a net positive preference. However, </a:t>
            </a:r>
            <a:r>
              <a:rPr lang="en-GB" sz="2400" b="1" dirty="0">
                <a:latin typeface="Officina Sans ITC Pro Book" panose="020C0506030503020204" pitchFamily="34" charset="0"/>
                <a:cs typeface="Arial"/>
              </a:rPr>
              <a:t>several terms emerged as having an overwhelmingly negative preference</a:t>
            </a:r>
            <a:r>
              <a:rPr lang="en-GB" sz="2400" dirty="0">
                <a:latin typeface="Officina Sans ITC Pro Book" panose="020C0506030503020204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5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9" y="5516339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21" y="5668267"/>
            <a:ext cx="2028702" cy="9706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60" y="418418"/>
            <a:ext cx="1121537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Qualitative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7B982-4A1B-5C4D-6627-04FABA66B22D}"/>
              </a:ext>
            </a:extLst>
          </p:cNvPr>
          <p:cNvSpPr txBox="1"/>
          <p:nvPr/>
        </p:nvSpPr>
        <p:spPr>
          <a:xfrm>
            <a:off x="539750" y="1189733"/>
            <a:ext cx="10968990" cy="483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b="1" dirty="0">
                <a:latin typeface="Officina Sans ITC Pro Book" panose="020C0506030503020204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300" b="1" dirty="0">
                <a:effectLst/>
                <a:latin typeface="Officina Sans ITC Pro Book" panose="020C0506030503020204"/>
                <a:ea typeface="Calibri" panose="020F0502020204030204" pitchFamily="34" charset="0"/>
                <a:cs typeface="Arial" panose="020B0604020202020204" pitchFamily="34" charset="0"/>
              </a:rPr>
              <a:t>he qualitative responses of the research have allowed the programme to develop four guiding principles on language and terminology rather than prescribe particular terms:</a:t>
            </a:r>
          </a:p>
          <a:p>
            <a:pPr marL="914400" lvl="1" indent="-457200">
              <a:buAutoNum type="arabicPeriod"/>
            </a:pPr>
            <a:r>
              <a:rPr lang="en-GB" sz="2300" b="1" dirty="0">
                <a:latin typeface="Officina Sans ITC Pro Book" panose="020C0506030503020204"/>
                <a:cs typeface="Arial" panose="020B0604020202020204" pitchFamily="34" charset="0"/>
              </a:rPr>
              <a:t>Specificity</a:t>
            </a:r>
            <a:r>
              <a:rPr lang="en-GB" sz="2300" dirty="0">
                <a:latin typeface="Officina Sans ITC Pro Book" panose="020C0506030503020204"/>
                <a:cs typeface="Arial" panose="020B0604020202020204" pitchFamily="34" charset="0"/>
              </a:rPr>
              <a:t> – be as factual as possible and avoid all-encompassing collective terminology</a:t>
            </a:r>
          </a:p>
          <a:p>
            <a:pPr marL="914400" lvl="1" indent="-457200">
              <a:buFontTx/>
              <a:buAutoNum type="arabicPeriod"/>
            </a:pPr>
            <a:r>
              <a:rPr lang="en-GB" sz="2300" b="1" dirty="0">
                <a:latin typeface="Officina Sans ITC Pro Book" panose="020C0506030503020204"/>
                <a:cs typeface="Arial" panose="020B0604020202020204" pitchFamily="34" charset="0"/>
              </a:rPr>
              <a:t>Context</a:t>
            </a:r>
            <a:r>
              <a:rPr lang="en-GB" sz="2300" dirty="0">
                <a:latin typeface="Officina Sans ITC Pro Book" panose="020C0506030503020204"/>
                <a:cs typeface="Arial" panose="020B0604020202020204" pitchFamily="34" charset="0"/>
              </a:rPr>
              <a:t> – be guided by context of the situation and if it is not decisive use preferred terms interchangeably </a:t>
            </a:r>
            <a:r>
              <a:rPr lang="en-GB" sz="2300" dirty="0">
                <a:effectLst/>
                <a:latin typeface="Officina Sans ITC Pro Book" panose="020C0506030503020204"/>
                <a:ea typeface="Calibri" panose="020F0502020204030204" pitchFamily="34" charset="0"/>
                <a:cs typeface="Arial" panose="020B0604020202020204" pitchFamily="34" charset="0"/>
              </a:rPr>
              <a:t>to reflect the complexity of individual and community identity.</a:t>
            </a:r>
          </a:p>
          <a:p>
            <a:pPr marL="914400" lvl="1" indent="-457200">
              <a:buFontTx/>
              <a:buAutoNum type="arabicPeriod"/>
            </a:pPr>
            <a:r>
              <a:rPr lang="en-GB" sz="2300" b="1" dirty="0">
                <a:latin typeface="Officina Sans ITC Pro Book" panose="020C0506030503020204"/>
                <a:cs typeface="Arial" panose="020B0604020202020204" pitchFamily="34" charset="0"/>
              </a:rPr>
              <a:t>Empowerment</a:t>
            </a:r>
            <a:r>
              <a:rPr lang="en-GB" sz="2300" dirty="0">
                <a:latin typeface="Officina Sans ITC Pro Book" panose="020C0506030503020204"/>
                <a:cs typeface="Arial" panose="020B0604020202020204" pitchFamily="34" charset="0"/>
              </a:rPr>
              <a:t> -  choose terminology that centres on empowerment and positivity. </a:t>
            </a:r>
          </a:p>
          <a:p>
            <a:pPr marL="914400" lvl="1" indent="-457200">
              <a:buFontTx/>
              <a:buAutoNum type="arabicPeriod"/>
            </a:pPr>
            <a:r>
              <a:rPr lang="en-GB" sz="2300" b="1" dirty="0">
                <a:effectLst/>
                <a:latin typeface="Officina Sans ITC Pro Book" panose="020C0506030503020204"/>
                <a:ea typeface="Calibri" panose="020F0502020204030204" pitchFamily="34" charset="0"/>
                <a:cs typeface="Arial" panose="020B0604020202020204" pitchFamily="34" charset="0"/>
              </a:rPr>
              <a:t>Choice and transparency </a:t>
            </a:r>
            <a:r>
              <a:rPr lang="en-GB" sz="2300" dirty="0">
                <a:effectLst/>
                <a:latin typeface="Officina Sans ITC Pro Book" panose="020C0506030503020204"/>
                <a:ea typeface="Calibri" panose="020F0502020204030204" pitchFamily="34" charset="0"/>
                <a:cs typeface="Arial" panose="020B0604020202020204" pitchFamily="34" charset="0"/>
              </a:rPr>
              <a:t>- always engage groups and recognise their right to choose as well as the overall challenge in establishing a consensus. The approach to language should always be open and transparent </a:t>
            </a:r>
            <a:endParaRPr lang="en-GB" sz="2300" dirty="0">
              <a:latin typeface="Officina Sans ITC Pro Book" panose="020C0506030503020204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GB" sz="23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2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F727B2D5-A1DF-709B-F308-D67873B41F2B}"/>
              </a:ext>
            </a:extLst>
          </p:cNvPr>
          <p:cNvSpPr txBox="1">
            <a:spLocks/>
          </p:cNvSpPr>
          <p:nvPr/>
        </p:nvSpPr>
        <p:spPr>
          <a:xfrm>
            <a:off x="662940" y="418418"/>
            <a:ext cx="9496799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293B63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Annex A - Scope of a Collective Term: Age, Sector and Ethnicity Breakdown</a:t>
            </a:r>
          </a:p>
        </p:txBody>
      </p:sp>
    </p:spTree>
    <p:extLst>
      <p:ext uri="{BB962C8B-B14F-4D97-AF65-F5344CB8AC3E}">
        <p14:creationId xmlns:p14="http://schemas.microsoft.com/office/powerpoint/2010/main" val="361237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F0C5F5E-B418-0FDD-6CF6-DE4708B34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5" y="320040"/>
            <a:ext cx="4681746" cy="4426928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ED316E5F-ABFB-3C50-7B92-663591741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30" y="320040"/>
            <a:ext cx="480863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490153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Context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1A879B-241C-4265-75B8-37AC1E1FE2FD}"/>
              </a:ext>
            </a:extLst>
          </p:cNvPr>
          <p:cNvSpPr txBox="1"/>
          <p:nvPr/>
        </p:nvSpPr>
        <p:spPr>
          <a:xfrm>
            <a:off x="662940" y="1648961"/>
            <a:ext cx="108661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survey is part of a London local government Tackling Racial Inequality exploratory paper which outlines the emerging narrative and </a:t>
            </a:r>
            <a:r>
              <a:rPr lang="en-GB" sz="2400" b="1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language and terminology </a:t>
            </a: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relation to race equality, including the use of the acronym ‘BAME’.</a:t>
            </a:r>
          </a:p>
          <a:p>
            <a:endParaRPr lang="en-GB" sz="2400" dirty="0">
              <a:latin typeface="Officina Sans ITC Pro Book" panose="020C05060305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The toolkit resulting from this research will use the recognised, preferred language throughout, </a:t>
            </a:r>
            <a:r>
              <a:rPr lang="en-GB" sz="24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with the goal of embedding our guiding principles on language.</a:t>
            </a:r>
            <a:endParaRPr lang="en-GB" sz="2400" dirty="0"/>
          </a:p>
          <a:p>
            <a:endParaRPr lang="en-GB" sz="2400" dirty="0">
              <a:effectLst/>
              <a:latin typeface="Officina Sans ITC Pro Book" panose="020C05060305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7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C5189F0-8320-12D3-161D-D63B0CAF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" y="97434"/>
            <a:ext cx="10338920" cy="5514696"/>
          </a:xfrm>
          <a:prstGeom prst="rect">
            <a:avLst/>
          </a:prstGeom>
        </p:spPr>
      </p:pic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794AB005-2871-8F49-AE8C-16F05248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246284"/>
            <a:ext cx="10020300" cy="5185033"/>
          </a:xfrm>
          <a:prstGeom prst="rect">
            <a:avLst/>
          </a:prstGeom>
        </p:spPr>
      </p:pic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3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F727B2D5-A1DF-709B-F308-D67873B41F2B}"/>
              </a:ext>
            </a:extLst>
          </p:cNvPr>
          <p:cNvSpPr txBox="1">
            <a:spLocks/>
          </p:cNvSpPr>
          <p:nvPr/>
        </p:nvSpPr>
        <p:spPr>
          <a:xfrm>
            <a:off x="662940" y="931766"/>
            <a:ext cx="9496799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293B63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Annex B – Overall Summed Preferred Terms: Age, Sector and Ethnicity Breakdown</a:t>
            </a:r>
          </a:p>
        </p:txBody>
      </p:sp>
    </p:spTree>
    <p:extLst>
      <p:ext uri="{BB962C8B-B14F-4D97-AF65-F5344CB8AC3E}">
        <p14:creationId xmlns:p14="http://schemas.microsoft.com/office/powerpoint/2010/main" val="326047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FC2CB0-12EE-442A-281F-47DA83351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40367"/>
              </p:ext>
            </p:extLst>
          </p:nvPr>
        </p:nvGraphicFramePr>
        <p:xfrm>
          <a:off x="441876" y="1076826"/>
          <a:ext cx="5033093" cy="357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FB1B18-4B96-93C6-F9C5-0C697CE53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831351"/>
              </p:ext>
            </p:extLst>
          </p:nvPr>
        </p:nvGraphicFramePr>
        <p:xfrm>
          <a:off x="5911950" y="1008246"/>
          <a:ext cx="5758080" cy="368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2FFEBF-34C9-8536-62B8-95E1E41BE41A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86786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D9CF14-2CDC-30E9-D112-453E6FA7D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166210"/>
              </p:ext>
            </p:extLst>
          </p:nvPr>
        </p:nvGraphicFramePr>
        <p:xfrm>
          <a:off x="0" y="1308904"/>
          <a:ext cx="6104176" cy="424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655897-FE76-9026-2398-DFDB47B5B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368459"/>
              </p:ext>
            </p:extLst>
          </p:nvPr>
        </p:nvGraphicFramePr>
        <p:xfrm>
          <a:off x="6271129" y="1240324"/>
          <a:ext cx="5257931" cy="343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A65E9F-34B5-BAD6-F58F-048900FEA0DE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48125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ACC0C0-6208-6436-D6E0-B55EF648B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948151"/>
              </p:ext>
            </p:extLst>
          </p:nvPr>
        </p:nvGraphicFramePr>
        <p:xfrm>
          <a:off x="3281946" y="1664695"/>
          <a:ext cx="5260007" cy="352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86266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Sector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26AFC7-35AC-5A8B-C9E0-0E88F831F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18244"/>
              </p:ext>
            </p:extLst>
          </p:nvPr>
        </p:nvGraphicFramePr>
        <p:xfrm>
          <a:off x="199188" y="1436736"/>
          <a:ext cx="5401511" cy="355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783035-D767-69B7-75AC-4AB1A2303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061833"/>
              </p:ext>
            </p:extLst>
          </p:nvPr>
        </p:nvGraphicFramePr>
        <p:xfrm>
          <a:off x="5911950" y="1345296"/>
          <a:ext cx="5617110" cy="355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3192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Sector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EACE55-6973-F603-3D5A-ECC3F00F6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739304"/>
              </p:ext>
            </p:extLst>
          </p:nvPr>
        </p:nvGraphicFramePr>
        <p:xfrm>
          <a:off x="332826" y="1147882"/>
          <a:ext cx="5187864" cy="370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7812B68-448B-30C1-5F3E-AE3007E59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312419"/>
              </p:ext>
            </p:extLst>
          </p:nvPr>
        </p:nvGraphicFramePr>
        <p:xfrm>
          <a:off x="6341196" y="1147882"/>
          <a:ext cx="4997364" cy="348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473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Sector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29FC1D-AB2B-EC10-62BE-276032FAB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858890"/>
              </p:ext>
            </p:extLst>
          </p:nvPr>
        </p:nvGraphicFramePr>
        <p:xfrm>
          <a:off x="3053417" y="1365238"/>
          <a:ext cx="5717066" cy="412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8378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Ethnicity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B2BFE4-E45F-C3F3-1A41-3B63A6A08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391629"/>
              </p:ext>
            </p:extLst>
          </p:nvPr>
        </p:nvGraphicFramePr>
        <p:xfrm>
          <a:off x="422094" y="1387628"/>
          <a:ext cx="5224326" cy="377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087B8D-629E-0BF7-0AE9-CB1344169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112917"/>
              </p:ext>
            </p:extLst>
          </p:nvPr>
        </p:nvGraphicFramePr>
        <p:xfrm>
          <a:off x="6226683" y="1387628"/>
          <a:ext cx="5224326" cy="333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797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525806"/>
            <a:ext cx="11192176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Context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" y="5407271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15" y="5711126"/>
            <a:ext cx="2028702" cy="970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1A879B-241C-4265-75B8-37AC1E1FE2FD}"/>
              </a:ext>
            </a:extLst>
          </p:cNvPr>
          <p:cNvSpPr txBox="1"/>
          <p:nvPr/>
        </p:nvSpPr>
        <p:spPr>
          <a:xfrm>
            <a:off x="662940" y="1425744"/>
            <a:ext cx="1086612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We surveyed nine terms with the intention of refining the list of suggested language in the public sector. </a:t>
            </a:r>
          </a:p>
          <a:p>
            <a:endParaRPr lang="en-GB" sz="2400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The final product is a toolkit that includes a full length report, this summary presentation and guidance </a:t>
            </a:r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that supports the conscious use of language in public sector dialogue and contains a list of suggested terms for Ethnically Diverse communities based on the survey outcomes. </a:t>
            </a:r>
          </a:p>
          <a:p>
            <a:endParaRPr lang="en-GB" sz="2400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The aim is to capture the </a:t>
            </a:r>
            <a:r>
              <a:rPr lang="en-GB" sz="24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views and preferences of local government and partner organisations regarding terminology and language, particularly collective terms.</a:t>
            </a:r>
          </a:p>
          <a:p>
            <a:endParaRPr lang="en-GB" sz="21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47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4763235" y="341343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Ethnicity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08B808-946D-7F8D-1F92-D992F0E63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020198"/>
              </p:ext>
            </p:extLst>
          </p:nvPr>
        </p:nvGraphicFramePr>
        <p:xfrm>
          <a:off x="392696" y="1316922"/>
          <a:ext cx="5253724" cy="341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7FC086-E289-1C87-3AB0-0F2502764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430813"/>
              </p:ext>
            </p:extLst>
          </p:nvPr>
        </p:nvGraphicFramePr>
        <p:xfrm>
          <a:off x="6154334" y="1316922"/>
          <a:ext cx="5644970" cy="350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1544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F38708-F4AA-1E4E-357F-4CA5F4D3521C}"/>
              </a:ext>
            </a:extLst>
          </p:cNvPr>
          <p:cNvSpPr/>
          <p:nvPr/>
        </p:nvSpPr>
        <p:spPr>
          <a:xfrm>
            <a:off x="-155009" y="-56367"/>
            <a:ext cx="12484273" cy="4843397"/>
          </a:xfrm>
          <a:prstGeom prst="rect">
            <a:avLst/>
          </a:prstGeom>
          <a:solidFill>
            <a:srgbClr val="293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0BA30-8213-69BA-1D29-D6E69510B3C9}"/>
              </a:ext>
            </a:extLst>
          </p:cNvPr>
          <p:cNvSpPr txBox="1"/>
          <p:nvPr/>
        </p:nvSpPr>
        <p:spPr>
          <a:xfrm>
            <a:off x="-155009" y="300199"/>
            <a:ext cx="1248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Impact" panose="020B0806030902050204" pitchFamily="34" charset="0"/>
              </a:rPr>
              <a:t>Any questions?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08B808-946D-7F8D-1F92-D992F0E63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737260"/>
              </p:ext>
            </p:extLst>
          </p:nvPr>
        </p:nvGraphicFramePr>
        <p:xfrm>
          <a:off x="392696" y="1316922"/>
          <a:ext cx="10608600" cy="341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B9015F-1305-7F4B-EA13-2F052CB7F395}"/>
              </a:ext>
            </a:extLst>
          </p:cNvPr>
          <p:cNvSpPr txBox="1"/>
          <p:nvPr/>
        </p:nvSpPr>
        <p:spPr>
          <a:xfrm>
            <a:off x="-155009" y="733607"/>
            <a:ext cx="12484273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latin typeface="Impact"/>
              <a:cs typeface="Calibri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Impact"/>
                <a:cs typeface="Calibri"/>
              </a:rPr>
              <a:t>Nancy Hunt, Report author and Tackling Racial Inequality Programme Officer</a:t>
            </a:r>
          </a:p>
          <a:p>
            <a:pPr algn="ctr"/>
            <a:r>
              <a:rPr lang="en-GB" sz="1600" dirty="0">
                <a:solidFill>
                  <a:schemeClr val="accent4"/>
                </a:solidFill>
                <a:latin typeface="Impact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nancy.hunt@londoncouncils.gov.uk</a:t>
            </a:r>
            <a:endParaRPr lang="en-GB" sz="1600" dirty="0">
              <a:solidFill>
                <a:schemeClr val="accent4"/>
              </a:solidFill>
              <a:latin typeface="Impact"/>
              <a:cs typeface="Calibri"/>
            </a:endParaRPr>
          </a:p>
          <a:p>
            <a:pPr algn="ctr"/>
            <a:endParaRPr lang="en-GB" sz="1600" dirty="0">
              <a:solidFill>
                <a:schemeClr val="bg1"/>
              </a:solidFill>
              <a:latin typeface="Impact"/>
              <a:cs typeface="Calibri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Impact"/>
                <a:cs typeface="Calibri"/>
              </a:rPr>
              <a:t>Juliet Amoa and </a:t>
            </a:r>
            <a:r>
              <a:rPr lang="en-GB" sz="1600" dirty="0" err="1">
                <a:solidFill>
                  <a:schemeClr val="bg1"/>
                </a:solidFill>
                <a:latin typeface="Impact"/>
                <a:cs typeface="Calibri"/>
              </a:rPr>
              <a:t>Yvone</a:t>
            </a:r>
            <a:r>
              <a:rPr lang="en-GB" sz="1600" dirty="0">
                <a:solidFill>
                  <a:schemeClr val="bg1"/>
                </a:solidFill>
                <a:latin typeface="Impact"/>
                <a:cs typeface="Calibri"/>
              </a:rPr>
              <a:t> Oikyo, Co Chairs, Demonstrating Leadership Group</a:t>
            </a:r>
          </a:p>
          <a:p>
            <a:pPr algn="ctr"/>
            <a:r>
              <a:rPr lang="en-GB" sz="1600" dirty="0">
                <a:solidFill>
                  <a:schemeClr val="accent4"/>
                </a:solidFill>
                <a:latin typeface="Impact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jamoa@lambeth.gov.uk</a:t>
            </a:r>
            <a:r>
              <a:rPr lang="en-GB" sz="1600" dirty="0">
                <a:solidFill>
                  <a:schemeClr val="accent4"/>
                </a:solidFill>
                <a:latin typeface="Impact"/>
                <a:ea typeface="+mn-lt"/>
                <a:cs typeface="+mn-lt"/>
              </a:rPr>
              <a:t>  </a:t>
            </a:r>
            <a:r>
              <a:rPr lang="en-GB" sz="1600" dirty="0">
                <a:solidFill>
                  <a:schemeClr val="accent4"/>
                </a:solidFill>
                <a:latin typeface="Impact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yvone.oikyo@lbhf.gov.uk</a:t>
            </a:r>
            <a:endParaRPr lang="en-GB" sz="1600" dirty="0">
              <a:solidFill>
                <a:schemeClr val="accent4"/>
              </a:solidFill>
              <a:latin typeface="Impact"/>
              <a:ea typeface="+mn-lt"/>
              <a:cs typeface="+mn-lt"/>
            </a:endParaRPr>
          </a:p>
          <a:p>
            <a:pPr algn="ctr"/>
            <a:endParaRPr lang="en-GB" sz="1600" dirty="0">
              <a:solidFill>
                <a:schemeClr val="bg1"/>
              </a:solidFill>
              <a:latin typeface="Impact"/>
              <a:cs typeface="Calibri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Impact"/>
                <a:cs typeface="Calibri"/>
              </a:rPr>
              <a:t>Swazi Kaur, Tackling Racial Inequality Programme Manager</a:t>
            </a:r>
          </a:p>
          <a:p>
            <a:pPr algn="ctr"/>
            <a:r>
              <a:rPr lang="en-GB" sz="1600" dirty="0">
                <a:solidFill>
                  <a:schemeClr val="accent4"/>
                </a:solidFill>
                <a:latin typeface="Impact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swazi.kaur@londoncouncils.gov.uk</a:t>
            </a:r>
            <a:endParaRPr lang="en-GB" sz="1600" dirty="0">
              <a:solidFill>
                <a:schemeClr val="accent4"/>
              </a:solidFill>
              <a:latin typeface="Impact"/>
              <a:cs typeface="Calibri"/>
            </a:endParaRPr>
          </a:p>
          <a:p>
            <a:endParaRPr lang="en-GB" sz="2400" dirty="0">
              <a:solidFill>
                <a:schemeClr val="bg1"/>
              </a:solidFill>
              <a:latin typeface="Impact"/>
              <a:cs typeface="Calibri"/>
            </a:endParaRPr>
          </a:p>
          <a:p>
            <a:endParaRPr lang="en-GB" sz="2400" dirty="0">
              <a:latin typeface="Impact"/>
              <a:cs typeface="Calibri"/>
            </a:endParaRP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3BB574C8-8909-F9CC-5B8B-73C699F9EE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13" y="3550034"/>
            <a:ext cx="2118360" cy="29964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6716ED1B-40F3-F98F-FC5A-753CC59C7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6" y="3549198"/>
            <a:ext cx="2118360" cy="2996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9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770890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Key Takeaways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43EAA-C76B-0911-0A54-4B8C38830AF6}"/>
              </a:ext>
            </a:extLst>
          </p:cNvPr>
          <p:cNvSpPr txBox="1"/>
          <p:nvPr/>
        </p:nvSpPr>
        <p:spPr>
          <a:xfrm>
            <a:off x="683895" y="1706707"/>
            <a:ext cx="10485120" cy="464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Ethnically Diverse respondents preferred not to be referred to by collective terminology that includes all backgrounds except White British.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‘Ethnically diverse’ and ‘Black, Asian &amp; Multi-Ethnic’ are the overall preferred terms.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insights indicate that respondents prefer language that:</a:t>
            </a: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factual and / or empowering</a:t>
            </a: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Avoids using ‘minority’</a:t>
            </a: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Avoids homogenisations</a:t>
            </a: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Officina Sans ITC Pro Book" panose="020C05060305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Avoids vague terminology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5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770890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Personal characteristics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91AF32DA-663A-5B36-FB76-C8AAB4EAD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7936"/>
            <a:ext cx="5150143" cy="3097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70C46-DE2E-FE88-6DB6-AE23F9E654DA}"/>
              </a:ext>
            </a:extLst>
          </p:cNvPr>
          <p:cNvSpPr txBox="1"/>
          <p:nvPr/>
        </p:nvSpPr>
        <p:spPr>
          <a:xfrm>
            <a:off x="662940" y="1849120"/>
            <a:ext cx="51501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The survey captured data from respondents around their age, sector and ethnicity</a:t>
            </a:r>
          </a:p>
          <a:p>
            <a:endParaRPr lang="en-GB" sz="2400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Most respondents </a:t>
            </a:r>
            <a:r>
              <a:rPr lang="en-GB" sz="24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were aged 45+ (59.8%) </a:t>
            </a:r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which is likely reflective of the sectors the survey engaged with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06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770890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Personal characteristics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70C46-DE2E-FE88-6DB6-AE23F9E654DA}"/>
              </a:ext>
            </a:extLst>
          </p:cNvPr>
          <p:cNvSpPr txBox="1"/>
          <p:nvPr/>
        </p:nvSpPr>
        <p:spPr>
          <a:xfrm>
            <a:off x="566420" y="1993629"/>
            <a:ext cx="5150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Officina Sans ITC Pro Book" panose="020C0506030503020204" pitchFamily="34" charset="0"/>
                <a:cs typeface="Arial" panose="020B0604020202020204" pitchFamily="34" charset="0"/>
              </a:rPr>
              <a:t>The majority of respondents </a:t>
            </a:r>
          </a:p>
          <a:p>
            <a:r>
              <a:rPr lang="en-GB" sz="24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worked in local government </a:t>
            </a:r>
          </a:p>
          <a:p>
            <a:r>
              <a:rPr lang="en-GB" sz="24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(59.9%)</a:t>
            </a:r>
          </a:p>
          <a:p>
            <a:endParaRPr lang="en-GB" dirty="0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BF80BD2-041C-54F7-84DB-A3A12FF7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43" y="1993629"/>
            <a:ext cx="6358956" cy="27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770890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Personal characteristics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70C46-DE2E-FE88-6DB6-AE23F9E654DA}"/>
              </a:ext>
            </a:extLst>
          </p:cNvPr>
          <p:cNvSpPr txBox="1"/>
          <p:nvPr/>
        </p:nvSpPr>
        <p:spPr>
          <a:xfrm>
            <a:off x="566420" y="1993629"/>
            <a:ext cx="5150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Most respondents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(52%)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were from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Black/African/Caribbean/Black British backgrounds.</a:t>
            </a:r>
          </a:p>
          <a:p>
            <a:endParaRPr lang="en-GB" dirty="0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DBA1538E-FF80-2300-044A-E9F113B53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0" y="2069592"/>
            <a:ext cx="6912654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9B53026-BD15-C4A1-B75D-F2D158C3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67" y="1482719"/>
            <a:ext cx="8605776" cy="48789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770890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293B63"/>
                </a:solidFill>
                <a:latin typeface="Impact" panose="020B0806030902050204" pitchFamily="34" charset="0"/>
              </a:rPr>
              <a:t>Personal characteristics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5165090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8" y="5317017"/>
            <a:ext cx="2028702" cy="970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4563D-4F07-6E77-A74D-3D2EE48FE0AA}"/>
              </a:ext>
            </a:extLst>
          </p:cNvPr>
          <p:cNvSpPr txBox="1"/>
          <p:nvPr/>
        </p:nvSpPr>
        <p:spPr>
          <a:xfrm>
            <a:off x="782320" y="2042160"/>
            <a:ext cx="258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Granular breakdown</a:t>
            </a:r>
          </a:p>
        </p:txBody>
      </p:sp>
    </p:spTree>
    <p:extLst>
      <p:ext uri="{BB962C8B-B14F-4D97-AF65-F5344CB8AC3E}">
        <p14:creationId xmlns:p14="http://schemas.microsoft.com/office/powerpoint/2010/main" val="54775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B8BE51-24AB-1760-CF37-9C46CE1B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649842"/>
            <a:ext cx="9144000" cy="439420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293B63"/>
                </a:solidFill>
                <a:latin typeface="Impact" panose="020B0806030902050204" pitchFamily="34" charset="0"/>
              </a:rPr>
              <a:t>Scope of a collective term</a:t>
            </a:r>
          </a:p>
        </p:txBody>
      </p:sp>
      <p:pic>
        <p:nvPicPr>
          <p:cNvPr id="5" name="Picture 4" descr="Text, calendar&#10;&#10;Description automatically generated">
            <a:extLst>
              <a:ext uri="{FF2B5EF4-FFF2-40B4-BE49-F238E27FC236}">
                <a16:creationId xmlns:a16="http://schemas.microsoft.com/office/drawing/2014/main" id="{AE9B0890-C60F-74A9-C9A7-2A229C32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6" y="5549322"/>
            <a:ext cx="1383030" cy="1274492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BBB2AF7-DA39-2EC8-F1DB-64AB1F5A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82" y="5750897"/>
            <a:ext cx="2028702" cy="970637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CACD374-63FB-1BEA-A57E-5B67347D4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515335"/>
            <a:ext cx="3710940" cy="4801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59D04-3B05-5140-EC48-4D9EBBBC8E34}"/>
              </a:ext>
            </a:extLst>
          </p:cNvPr>
          <p:cNvSpPr txBox="1"/>
          <p:nvPr/>
        </p:nvSpPr>
        <p:spPr>
          <a:xfrm>
            <a:off x="502519" y="1565136"/>
            <a:ext cx="711529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Officina Sans ITC Pro Book" panose="020C0506030503020204" pitchFamily="34" charset="0"/>
                <a:cs typeface="Arial"/>
              </a:rPr>
              <a:t>Respondents who identified as Ethnically Diverse were asked if they were comfortable being categorised by a collective term that encompasses all backgrounds except White British. </a:t>
            </a:r>
            <a:r>
              <a:rPr lang="en-GB" sz="2200" b="1" dirty="0">
                <a:latin typeface="Officina Sans ITC Pro Book" panose="020C0506030503020204" pitchFamily="34" charset="0"/>
                <a:cs typeface="Arial" panose="020B0604020202020204" pitchFamily="34" charset="0"/>
              </a:rPr>
              <a:t>Overall, respondents were not in favour.</a:t>
            </a:r>
          </a:p>
          <a:p>
            <a:r>
              <a:rPr lang="en-GB" sz="2200" dirty="0">
                <a:latin typeface="Officina Sans ITC Pro Book" panose="020C0506030503020204"/>
                <a:cs typeface="Arial" panose="020B0604020202020204" pitchFamily="34" charset="0"/>
              </a:rPr>
              <a:t>However, when broken down by different ethnic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Officina Sans ITC Pro Book" panose="020C0506030503020204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Officina Sans ITC Pro Book" panose="020C0506030503020204"/>
                <a:cs typeface="Arial" panose="020B0604020202020204" pitchFamily="34" charset="0"/>
              </a:rPr>
              <a:t>Asian and Mixed/Multiple respondents were </a:t>
            </a:r>
            <a:r>
              <a:rPr lang="en-GB" sz="2200" b="1" dirty="0">
                <a:latin typeface="Officina Sans ITC Pro Book" panose="020C0506030503020204"/>
                <a:cs typeface="Arial" panose="020B0604020202020204" pitchFamily="34" charset="0"/>
              </a:rPr>
              <a:t>marginally in favour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Officina Sans ITC Pro Book" panose="020C0506030503020204"/>
                <a:cs typeface="Arial" panose="020B0604020202020204" pitchFamily="34" charset="0"/>
              </a:rPr>
              <a:t>Black respondents were </a:t>
            </a:r>
            <a:r>
              <a:rPr lang="en-GB" sz="2200" b="1" dirty="0">
                <a:latin typeface="Officina Sans ITC Pro Book" panose="020C0506030503020204"/>
                <a:cs typeface="Arial" panose="020B0604020202020204" pitchFamily="34" charset="0"/>
              </a:rPr>
              <a:t>overwhelmingly against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Officina Sans ITC Pro Book" panose="020C0506030503020204"/>
                <a:cs typeface="Arial" panose="020B0604020202020204" pitchFamily="34" charset="0"/>
              </a:rPr>
              <a:t>‘Other ethnic group’ respondents were </a:t>
            </a:r>
            <a:r>
              <a:rPr lang="en-GB" sz="2200" b="1" dirty="0">
                <a:latin typeface="Officina Sans ITC Pro Book" panose="020C0506030503020204"/>
                <a:cs typeface="Arial" panose="020B0604020202020204" pitchFamily="34" charset="0"/>
              </a:rPr>
              <a:t>marginally against</a:t>
            </a:r>
            <a:r>
              <a:rPr lang="en-GB" sz="2000" dirty="0">
                <a:latin typeface="Officina Sans ITC Pro Book" panose="020C0506030503020204"/>
                <a:cs typeface="Arial" panose="020B0604020202020204" pitchFamily="34" charset="0"/>
              </a:rPr>
              <a:t>.</a:t>
            </a:r>
          </a:p>
          <a:p>
            <a:endParaRPr lang="en-GB" sz="2400" b="1" dirty="0">
              <a:latin typeface="Officina Sans ITC Pro Book" panose="020C05060305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4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2a00c7-7383-4ca7-9614-097403d164f9" xsi:nil="true"/>
    <lcf76f155ced4ddcb4097134ff3c332f xmlns="a7b7d6be-1ffa-4594-9c51-36f86166182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AC7414357BC4E9D2CD41F575184E2" ma:contentTypeVersion="16" ma:contentTypeDescription="Create a new document." ma:contentTypeScope="" ma:versionID="b2bef001caca203bd109a88bcd67a5aa">
  <xsd:schema xmlns:xsd="http://www.w3.org/2001/XMLSchema" xmlns:xs="http://www.w3.org/2001/XMLSchema" xmlns:p="http://schemas.microsoft.com/office/2006/metadata/properties" xmlns:ns2="a7b7d6be-1ffa-4594-9c51-36f861661821" xmlns:ns3="452a00c7-7383-4ca7-9614-097403d164f9" targetNamespace="http://schemas.microsoft.com/office/2006/metadata/properties" ma:root="true" ma:fieldsID="11300f81652c9840d9f6a573fdbb00d1" ns2:_="" ns3:_="">
    <xsd:import namespace="a7b7d6be-1ffa-4594-9c51-36f861661821"/>
    <xsd:import namespace="452a00c7-7383-4ca7-9614-097403d16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7d6be-1ffa-4594-9c51-36f861661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df54ce-dd5d-4b41-9a76-d653432b0e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a00c7-7383-4ca7-9614-097403d16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802efa-7c13-4602-8ca6-b0661c77ce2e}" ma:internalName="TaxCatchAll" ma:showField="CatchAllData" ma:web="452a00c7-7383-4ca7-9614-097403d16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3D174-A95F-48B0-8AC3-8F9D01756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13194-D8F9-4491-B67E-813C7F390C60}">
  <ds:schemaRefs>
    <ds:schemaRef ds:uri="http://schemas.microsoft.com/office/2006/metadata/properties"/>
    <ds:schemaRef ds:uri="http://schemas.microsoft.com/office/infopath/2007/PartnerControls"/>
    <ds:schemaRef ds:uri="452a00c7-7383-4ca7-9614-097403d164f9"/>
    <ds:schemaRef ds:uri="a7b7d6be-1ffa-4594-9c51-36f861661821"/>
  </ds:schemaRefs>
</ds:datastoreItem>
</file>

<file path=customXml/itemProps3.xml><?xml version="1.0" encoding="utf-8"?>
<ds:datastoreItem xmlns:ds="http://schemas.openxmlformats.org/officeDocument/2006/customXml" ds:itemID="{29E55F3C-D4E7-4954-B712-917A51C06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7d6be-1ffa-4594-9c51-36f861661821"/>
    <ds:schemaRef ds:uri="452a00c7-7383-4ca7-9614-097403d16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986</Words>
  <Application>Microsoft Office PowerPoint</Application>
  <PresentationFormat>Widescreen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Impact</vt:lpstr>
      <vt:lpstr>Officina Sans ITC Pro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Mitchell</dc:creator>
  <cp:lastModifiedBy>Nancy Hunt</cp:lastModifiedBy>
  <cp:revision>48</cp:revision>
  <dcterms:created xsi:type="dcterms:W3CDTF">2023-03-06T09:56:26Z</dcterms:created>
  <dcterms:modified xsi:type="dcterms:W3CDTF">2023-03-07T23:14:53Z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0x010100EC5AC7414357BC4E9D2CD41F575184E2</vt:lpwstr>
  </property>
  <property fmtid="{D5CDD505-2E9C-101B-9397-08002B2CF9AE}" pid="3" name="MediaServiceImageTags">
    <vt:lpwstr/>
  </property>
</Properties>
</file>